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72" r:id="rId3"/>
    <p:sldId id="273" r:id="rId4"/>
    <p:sldId id="260" r:id="rId5"/>
    <p:sldId id="262" r:id="rId6"/>
    <p:sldId id="271" r:id="rId7"/>
    <p:sldId id="275" r:id="rId8"/>
    <p:sldId id="276" r:id="rId9"/>
    <p:sldId id="274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C41D"/>
    <a:srgbClr val="CCCC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759" y="-6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5602F-DDBA-48CE-95BA-91283091115E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7576-B6BB-484B-BFB3-D080FA7EE09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1323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7576-B6BB-484B-BFB3-D080FA7EE09D}" type="slidenum">
              <a:rPr lang="en-ZA" smtClean="0"/>
              <a:pPr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629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6DC66FBF-5096-4645-9ECF-41F873BD4E02}" type="datetimeFigureOut">
              <a:rPr lang="en-ZA" smtClean="0"/>
              <a:pPr/>
              <a:t>2013/11/12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1B38174B-7997-4632-968A-5954E6421B88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692696"/>
            <a:ext cx="8468046" cy="2016224"/>
          </a:xfrm>
        </p:spPr>
        <p:txBody>
          <a:bodyPr>
            <a:normAutofit/>
          </a:bodyPr>
          <a:lstStyle/>
          <a:p>
            <a:r>
              <a:rPr lang="en-ZA" sz="4800" dirty="0" smtClean="0"/>
              <a:t>Quality Enhancement Project:</a:t>
            </a:r>
            <a:br>
              <a:rPr lang="en-ZA" sz="4800" dirty="0" smtClean="0"/>
            </a:br>
            <a:r>
              <a:rPr lang="en-ZA" sz="4800" dirty="0" smtClean="0"/>
              <a:t>The Process</a:t>
            </a:r>
            <a:endParaRPr lang="en-ZA" sz="4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579687"/>
              </p:ext>
            </p:extLst>
          </p:nvPr>
        </p:nvGraphicFramePr>
        <p:xfrm>
          <a:off x="6012160" y="4941168"/>
          <a:ext cx="2736304" cy="1449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r:id="rId3" imgW="2819794" imgH="1428949" progId="">
                  <p:embed/>
                </p:oleObj>
              </mc:Choice>
              <mc:Fallback>
                <p:oleObj r:id="rId3" imgW="2819794" imgH="1428949" progId="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4941168"/>
                        <a:ext cx="2736304" cy="14495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926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53610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Schedule of main </a:t>
            </a:r>
            <a:r>
              <a:rPr lang="en-ZA" dirty="0" smtClean="0"/>
              <a:t>activities (2014-2016)</a:t>
            </a:r>
            <a:endParaRPr lang="en-Z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300432"/>
              </p:ext>
            </p:extLst>
          </p:nvPr>
        </p:nvGraphicFramePr>
        <p:xfrm>
          <a:off x="323528" y="836712"/>
          <a:ext cx="8208912" cy="5623601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54840"/>
                <a:gridCol w="6054072"/>
              </a:tblGrid>
              <a:tr h="202350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2014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QEP launch </a:t>
                      </a: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(~ </a:t>
                      </a:r>
                      <a:r>
                        <a:rPr kumimoji="0" lang="en-US" sz="2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26 or 27 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Feb)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Institutional 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QE </a:t>
                      </a: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committee identified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Institutional submissions (by 31 July)</a:t>
                      </a:r>
                      <a:endParaRPr kumimoji="0" lang="en-US" sz="2000" b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Analysis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QE Forum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DVCs meeting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</a:tr>
              <a:tr h="198466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2015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Collaborative group workshops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Analysis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QE forums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Institutional reports (by 30 Nov)</a:t>
                      </a:r>
                      <a:endParaRPr kumimoji="0" lang="en-US" sz="2000" b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DVCs meeting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Select new focus </a:t>
                      </a: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areas</a:t>
                      </a:r>
                      <a:endParaRPr kumimoji="0" lang="en-US" sz="2000" b="1" u="none" strike="noStrike" cap="none" normalizeH="0" baseline="0" dirty="0">
                        <a:ln>
                          <a:noFill/>
                        </a:ln>
                        <a:effectLst/>
                        <a:latin typeface="Arial"/>
                        <a:cs typeface="Arial"/>
                      </a:endParaRPr>
                    </a:p>
                  </a:txBody>
                  <a:tcPr horzOverflow="overflow"/>
                </a:tc>
              </a:tr>
              <a:tr h="16084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2016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Feedback to each institution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Institutional 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/>
                          <a:cs typeface="Arial"/>
                        </a:rPr>
                        <a:t>submissions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Analysis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QE </a:t>
                      </a: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forums</a:t>
                      </a:r>
                      <a:endParaRPr kumimoji="0" lang="en-US" sz="2000" b="1" u="none" strike="noStrike" cap="none" normalizeH="0" baseline="0" dirty="0">
                        <a:ln>
                          <a:noFill/>
                        </a:ln>
                        <a:effectLst/>
                        <a:latin typeface="Arial"/>
                        <a:cs typeface="Arial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DVCs meeting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944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1988840"/>
            <a:ext cx="7680960" cy="331236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STUDENT SUCCESS, operationally defined as:</a:t>
            </a:r>
            <a:endParaRPr lang="en-US" sz="2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sz="2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Enhanced </a:t>
            </a:r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student learning with a view to increasing the number of graduates with attributes that are personally, professionally and socially valuable.</a:t>
            </a:r>
          </a:p>
          <a:p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Focus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of the Quality Enhancement Project (QEP)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1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1772816"/>
            <a:ext cx="7680960" cy="441462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ZA" sz="2400" dirty="0" smtClean="0">
                <a:solidFill>
                  <a:schemeClr val="tx2"/>
                </a:solidFill>
                <a:latin typeface="Arial"/>
                <a:cs typeface="Arial"/>
              </a:rPr>
              <a:t>Improving </a:t>
            </a:r>
            <a:r>
              <a:rPr lang="en-ZA" sz="2400" dirty="0">
                <a:solidFill>
                  <a:schemeClr val="tx2"/>
                </a:solidFill>
                <a:latin typeface="Arial"/>
                <a:cs typeface="Arial"/>
              </a:rPr>
              <a:t>the quality of undergraduate educational provision</a:t>
            </a:r>
            <a:r>
              <a:rPr lang="en-ZA" sz="2400" dirty="0" smtClean="0">
                <a:solidFill>
                  <a:schemeClr val="tx2"/>
                </a:solidFill>
                <a:latin typeface="Arial"/>
                <a:cs typeface="Arial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ZA" sz="2400" dirty="0">
                <a:solidFill>
                  <a:schemeClr val="tx2"/>
                </a:solidFill>
                <a:latin typeface="Arial"/>
                <a:cs typeface="Arial"/>
              </a:rPr>
              <a:t>Improving the number of quality graduates</a:t>
            </a:r>
            <a:r>
              <a:rPr lang="en-ZA" sz="2400" dirty="0" smtClean="0">
                <a:solidFill>
                  <a:schemeClr val="tx2"/>
                </a:solidFill>
                <a:latin typeface="Arial"/>
                <a:cs typeface="Arial"/>
              </a:rPr>
              <a:t>;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ZA" sz="2400" dirty="0">
                <a:solidFill>
                  <a:schemeClr val="tx2"/>
                </a:solidFill>
                <a:latin typeface="Arial"/>
                <a:cs typeface="Arial"/>
              </a:rPr>
              <a:t>Developing a higher education system that is improving continuously as members of the higher education community collaborate to share good practices and solve shared problems.</a:t>
            </a:r>
            <a:endParaRPr lang="en-GB" sz="2400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Goals of the QEP</a:t>
            </a:r>
            <a:endParaRPr lang="en-US"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57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200" dirty="0" smtClean="0">
                <a:latin typeface="Arial"/>
                <a:cs typeface="Arial"/>
              </a:rPr>
              <a:t>Both </a:t>
            </a:r>
            <a:r>
              <a:rPr lang="en-ZA" sz="3200" dirty="0">
                <a:latin typeface="Arial"/>
                <a:cs typeface="Arial"/>
              </a:rPr>
              <a:t>institutionally-based activities and centrally </a:t>
            </a:r>
            <a:r>
              <a:rPr lang="en-ZA" sz="3200" dirty="0" smtClean="0">
                <a:latin typeface="Arial"/>
                <a:cs typeface="Arial"/>
              </a:rPr>
              <a:t>coordinated</a:t>
            </a:r>
            <a:endParaRPr lang="en-ZA" sz="3200" dirty="0">
              <a:latin typeface="Arial"/>
              <a:cs typeface="Arial"/>
            </a:endParaRPr>
          </a:p>
        </p:txBody>
      </p:sp>
      <p:sp>
        <p:nvSpPr>
          <p:cNvPr id="6" name="Oval 5"/>
          <p:cNvSpPr/>
          <p:nvPr/>
        </p:nvSpPr>
        <p:spPr>
          <a:xfrm>
            <a:off x="2555776" y="2060848"/>
            <a:ext cx="4111330" cy="3827104"/>
          </a:xfrm>
          <a:prstGeom prst="ellipse">
            <a:avLst/>
          </a:prstGeom>
          <a:noFill/>
          <a:ln w="222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123728" y="1916832"/>
            <a:ext cx="4968552" cy="4104456"/>
            <a:chOff x="2123728" y="1916832"/>
            <a:chExt cx="4968552" cy="4104456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123728" y="3801852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514169" y="2388088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56144" y="5569055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286179" y="1916832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5847952" y="2329179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5968088" y="5038894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694376" y="5156708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6298463" y="3742944"/>
              <a:ext cx="793817" cy="45223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985840" y="3625130"/>
            <a:ext cx="1289379" cy="764971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100000"/>
                <a:lumOff val="0"/>
              </a:schemeClr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994716" y="2417542"/>
            <a:ext cx="3303747" cy="3060291"/>
            <a:chOff x="2994716" y="2417542"/>
            <a:chExt cx="3303747" cy="3060291"/>
          </a:xfrm>
        </p:grpSpPr>
        <p:cxnSp>
          <p:nvCxnSpPr>
            <p:cNvPr id="16" name="Straight Arrow Connector 15"/>
            <p:cNvCxnSpPr/>
            <p:nvPr/>
          </p:nvCxnSpPr>
          <p:spPr>
            <a:xfrm flipH="1">
              <a:off x="4616554" y="4420373"/>
              <a:ext cx="0" cy="1057460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>
              <a:off x="2994716" y="3949117"/>
              <a:ext cx="991124" cy="29454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>
              <a:off x="3505293" y="4449828"/>
              <a:ext cx="690575" cy="670474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 flipV="1">
              <a:off x="3347864" y="2780928"/>
              <a:ext cx="750226" cy="735722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 flipV="1">
              <a:off x="5157167" y="4479278"/>
              <a:ext cx="750226" cy="735722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5307339" y="3978572"/>
              <a:ext cx="991124" cy="29249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5076056" y="2780928"/>
              <a:ext cx="720400" cy="731222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4616554" y="2417542"/>
              <a:ext cx="0" cy="1057460"/>
            </a:xfrm>
            <a:prstGeom prst="straightConnector1">
              <a:avLst/>
            </a:prstGeom>
            <a:ln w="22225">
              <a:solidFill>
                <a:schemeClr val="tx2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415802" y="459516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Institutional enhancement</a:t>
            </a:r>
            <a:endParaRPr lang="en-ZA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85459" y="446433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HE system enhancement</a:t>
            </a:r>
            <a:endParaRPr lang="en-ZA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39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5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Role players</a:t>
            </a:r>
            <a:endParaRPr lang="en-ZA" dirty="0"/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4038600" y="2743200"/>
            <a:ext cx="1524000" cy="1066800"/>
            <a:chOff x="2400" y="1728"/>
            <a:chExt cx="960" cy="624"/>
          </a:xfrm>
        </p:grpSpPr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2400" y="1728"/>
              <a:ext cx="960" cy="624"/>
            </a:xfrm>
            <a:prstGeom prst="roundRect">
              <a:avLst>
                <a:gd name="adj" fmla="val 16667"/>
              </a:avLst>
            </a:prstGeom>
            <a:solidFill>
              <a:srgbClr val="2E37E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2544" y="1896"/>
              <a:ext cx="672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chemeClr val="tx2"/>
                  </a:solidFill>
                </a:rPr>
                <a:t>DVCs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6400800" y="2743200"/>
            <a:ext cx="1524000" cy="1066800"/>
            <a:chOff x="4080" y="1680"/>
            <a:chExt cx="960" cy="672"/>
          </a:xfrm>
        </p:grpSpPr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4080" y="1680"/>
              <a:ext cx="960" cy="672"/>
            </a:xfrm>
            <a:prstGeom prst="roundRect">
              <a:avLst>
                <a:gd name="adj" fmla="val 16667"/>
              </a:avLst>
            </a:prstGeom>
            <a:solidFill>
              <a:srgbClr val="D92D1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4224" y="1872"/>
              <a:ext cx="6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chemeClr val="tx2"/>
                  </a:solidFill>
                </a:rPr>
                <a:t>CHE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76400" y="2743200"/>
            <a:ext cx="1447800" cy="1066800"/>
            <a:chOff x="1676400" y="2743200"/>
            <a:chExt cx="1447800" cy="1066800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1676400" y="2743200"/>
              <a:ext cx="1447800" cy="1066800"/>
            </a:xfrm>
            <a:prstGeom prst="roundRect">
              <a:avLst>
                <a:gd name="adj" fmla="val 16667"/>
              </a:avLst>
            </a:prstGeom>
            <a:solidFill>
              <a:srgbClr val="CCCC33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999933"/>
                </a:solidFill>
              </a:endParaRP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905000" y="3030415"/>
              <a:ext cx="990600" cy="458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chemeClr val="tx2"/>
                  </a:solidFill>
                </a:rPr>
                <a:t>HEIs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3" name="Group 15"/>
          <p:cNvGrpSpPr>
            <a:grpSpLocks/>
          </p:cNvGrpSpPr>
          <p:nvPr/>
        </p:nvGrpSpPr>
        <p:grpSpPr bwMode="auto">
          <a:xfrm>
            <a:off x="4038600" y="1447800"/>
            <a:ext cx="1447800" cy="609600"/>
            <a:chOff x="2352" y="816"/>
            <a:chExt cx="912" cy="384"/>
          </a:xfrm>
        </p:grpSpPr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>
              <a:off x="2352" y="816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rgbClr val="17B017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2376" y="864"/>
              <a:ext cx="8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chemeClr val="tx2"/>
                  </a:solidFill>
                </a:rPr>
                <a:t>QE reps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</p:grp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2267744" y="1844824"/>
            <a:ext cx="1732756" cy="822176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 flipH="1" flipV="1">
            <a:off x="5486400" y="1905000"/>
            <a:ext cx="1828800" cy="7620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 flipV="1">
            <a:off x="4800600" y="2105025"/>
            <a:ext cx="0" cy="6096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rot="16200000" flipV="1">
            <a:off x="6019800" y="3048000"/>
            <a:ext cx="0" cy="6096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 rot="16200000" flipV="1">
            <a:off x="3505200" y="2971800"/>
            <a:ext cx="0" cy="7620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3962400" y="2514600"/>
            <a:ext cx="4114800" cy="1524000"/>
          </a:xfrm>
          <a:prstGeom prst="rect">
            <a:avLst/>
          </a:prstGeom>
          <a:noFill/>
          <a:ln w="2540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>
            <a:spLocks noChangeArrowheads="1"/>
          </p:cNvSpPr>
          <p:nvPr/>
        </p:nvSpPr>
        <p:spPr bwMode="auto">
          <a:xfrm>
            <a:off x="3276600" y="5410200"/>
            <a:ext cx="1447800" cy="558800"/>
          </a:xfrm>
          <a:prstGeom prst="rect">
            <a:avLst/>
          </a:prstGeom>
          <a:solidFill>
            <a:srgbClr val="951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3600" bIns="936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HESA</a:t>
            </a:r>
          </a:p>
        </p:txBody>
      </p:sp>
      <p:sp>
        <p:nvSpPr>
          <p:cNvPr id="23" name="TextBox 23"/>
          <p:cNvSpPr txBox="1">
            <a:spLocks noChangeArrowheads="1"/>
          </p:cNvSpPr>
          <p:nvPr/>
        </p:nvSpPr>
        <p:spPr bwMode="auto">
          <a:xfrm>
            <a:off x="4800600" y="4572000"/>
            <a:ext cx="1447800" cy="558800"/>
          </a:xfrm>
          <a:prstGeom prst="rect">
            <a:avLst/>
          </a:prstGeom>
          <a:solidFill>
            <a:srgbClr val="951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3600" bIns="936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chemeClr val="tx2"/>
                </a:solidFill>
              </a:rPr>
              <a:t>SAAIR</a:t>
            </a:r>
          </a:p>
        </p:txBody>
      </p:sp>
      <p:sp>
        <p:nvSpPr>
          <p:cNvPr id="24" name="TextBox 24"/>
          <p:cNvSpPr txBox="1">
            <a:spLocks noChangeArrowheads="1"/>
          </p:cNvSpPr>
          <p:nvPr/>
        </p:nvSpPr>
        <p:spPr bwMode="auto">
          <a:xfrm>
            <a:off x="5943600" y="5334000"/>
            <a:ext cx="2057400" cy="558800"/>
          </a:xfrm>
          <a:prstGeom prst="rect">
            <a:avLst/>
          </a:prstGeom>
          <a:solidFill>
            <a:srgbClr val="951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3600" bIns="936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chemeClr val="tx2"/>
                </a:solidFill>
              </a:rPr>
              <a:t>HELTASA</a:t>
            </a:r>
          </a:p>
        </p:txBody>
      </p:sp>
      <p:sp>
        <p:nvSpPr>
          <p:cNvPr id="25" name="TextBox 25"/>
          <p:cNvSpPr txBox="1">
            <a:spLocks noChangeArrowheads="1"/>
          </p:cNvSpPr>
          <p:nvPr/>
        </p:nvSpPr>
        <p:spPr bwMode="auto">
          <a:xfrm>
            <a:off x="1066800" y="4495800"/>
            <a:ext cx="1600200" cy="927100"/>
          </a:xfrm>
          <a:prstGeom prst="rect">
            <a:avLst/>
          </a:prstGeom>
          <a:solidFill>
            <a:srgbClr val="951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3600" bIns="9360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chemeClr val="tx2"/>
                </a:solidFill>
              </a:rPr>
              <a:t>PROF</a:t>
            </a:r>
          </a:p>
          <a:p>
            <a:pPr algn="ctr"/>
            <a:r>
              <a:rPr lang="en-US" dirty="0">
                <a:solidFill>
                  <a:schemeClr val="tx2"/>
                </a:solidFill>
              </a:rPr>
              <a:t>BODIES</a:t>
            </a:r>
          </a:p>
        </p:txBody>
      </p:sp>
    </p:spTree>
    <p:extLst>
      <p:ext uri="{BB962C8B-B14F-4D97-AF65-F5344CB8AC3E}">
        <p14:creationId xmlns:p14="http://schemas.microsoft.com/office/powerpoint/2010/main" val="201055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3129280" y="1631950"/>
            <a:ext cx="2787646" cy="127635"/>
            <a:chOff x="0" y="0"/>
            <a:chExt cx="2788054" cy="127635"/>
          </a:xfrm>
        </p:grpSpPr>
        <p:sp>
          <p:nvSpPr>
            <p:cNvPr id="113" name="Rectangle 112"/>
            <p:cNvSpPr>
              <a:spLocks noChangeArrowheads="1"/>
            </p:cNvSpPr>
            <p:nvPr/>
          </p:nvSpPr>
          <p:spPr bwMode="auto">
            <a:xfrm>
              <a:off x="0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Rectangle 113"/>
            <p:cNvSpPr>
              <a:spLocks noChangeArrowheads="1"/>
            </p:cNvSpPr>
            <p:nvPr/>
          </p:nvSpPr>
          <p:spPr bwMode="auto">
            <a:xfrm>
              <a:off x="369455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5" name="Rectangle 114"/>
            <p:cNvSpPr>
              <a:spLocks noChangeArrowheads="1"/>
            </p:cNvSpPr>
            <p:nvPr/>
          </p:nvSpPr>
          <p:spPr bwMode="auto">
            <a:xfrm>
              <a:off x="738909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6" name="Rectangle 115"/>
            <p:cNvSpPr>
              <a:spLocks noChangeArrowheads="1"/>
            </p:cNvSpPr>
            <p:nvPr/>
          </p:nvSpPr>
          <p:spPr bwMode="auto">
            <a:xfrm>
              <a:off x="1099127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Rectangle 116"/>
            <p:cNvSpPr>
              <a:spLocks noChangeArrowheads="1"/>
            </p:cNvSpPr>
            <p:nvPr/>
          </p:nvSpPr>
          <p:spPr bwMode="auto">
            <a:xfrm>
              <a:off x="1468582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Rectangle 117"/>
            <p:cNvSpPr>
              <a:spLocks noChangeArrowheads="1"/>
            </p:cNvSpPr>
            <p:nvPr/>
          </p:nvSpPr>
          <p:spPr bwMode="auto">
            <a:xfrm>
              <a:off x="1828800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9" name="Rectangle 118"/>
            <p:cNvSpPr>
              <a:spLocks noChangeArrowheads="1"/>
            </p:cNvSpPr>
            <p:nvPr/>
          </p:nvSpPr>
          <p:spPr bwMode="auto">
            <a:xfrm>
              <a:off x="2198255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Rectangle 119"/>
            <p:cNvSpPr>
              <a:spLocks noChangeArrowheads="1"/>
            </p:cNvSpPr>
            <p:nvPr/>
          </p:nvSpPr>
          <p:spPr bwMode="auto">
            <a:xfrm>
              <a:off x="2567709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Text Box 74"/>
          <p:cNvSpPr txBox="1">
            <a:spLocks noChangeArrowheads="1"/>
          </p:cNvSpPr>
          <p:nvPr/>
        </p:nvSpPr>
        <p:spPr bwMode="auto">
          <a:xfrm>
            <a:off x="3498681" y="1390015"/>
            <a:ext cx="2208979" cy="120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Institutional submissions</a:t>
            </a: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4054475" y="2350135"/>
            <a:ext cx="885825" cy="16573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100000"/>
                <a:lumOff val="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 Box 75"/>
          <p:cNvSpPr txBox="1">
            <a:spLocks noChangeArrowheads="1"/>
          </p:cNvSpPr>
          <p:nvPr/>
        </p:nvSpPr>
        <p:spPr bwMode="auto">
          <a:xfrm>
            <a:off x="4065905" y="2113280"/>
            <a:ext cx="913765" cy="262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Analysis</a:t>
            </a:r>
          </a:p>
        </p:txBody>
      </p:sp>
      <p:sp>
        <p:nvSpPr>
          <p:cNvPr id="68" name="Text Box 76"/>
          <p:cNvSpPr txBox="1">
            <a:spLocks noChangeArrowheads="1"/>
          </p:cNvSpPr>
          <p:nvPr/>
        </p:nvSpPr>
        <p:spPr bwMode="auto">
          <a:xfrm>
            <a:off x="3922395" y="2832735"/>
            <a:ext cx="1201420" cy="19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Feedback</a:t>
            </a:r>
          </a:p>
        </p:txBody>
      </p:sp>
      <p:sp>
        <p:nvSpPr>
          <p:cNvPr id="69" name="Text Box 77"/>
          <p:cNvSpPr txBox="1">
            <a:spLocks noChangeArrowheads="1"/>
          </p:cNvSpPr>
          <p:nvPr/>
        </p:nvSpPr>
        <p:spPr bwMode="auto">
          <a:xfrm>
            <a:off x="3870960" y="3510915"/>
            <a:ext cx="1303020" cy="212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Collaboration</a:t>
            </a:r>
          </a:p>
        </p:txBody>
      </p:sp>
      <p:sp>
        <p:nvSpPr>
          <p:cNvPr id="70" name="AutoShape 79"/>
          <p:cNvSpPr>
            <a:spLocks noChangeArrowheads="1"/>
          </p:cNvSpPr>
          <p:nvPr/>
        </p:nvSpPr>
        <p:spPr bwMode="auto">
          <a:xfrm>
            <a:off x="4432935" y="1858645"/>
            <a:ext cx="179705" cy="228600"/>
          </a:xfrm>
          <a:prstGeom prst="downArrow">
            <a:avLst>
              <a:gd name="adj1" fmla="val 50000"/>
              <a:gd name="adj2" fmla="val 31690"/>
            </a:avLst>
          </a:prstGeom>
          <a:solidFill>
            <a:srgbClr val="0000FF"/>
          </a:solidFill>
          <a:ln w="1905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AutoShape 80"/>
          <p:cNvSpPr>
            <a:spLocks noChangeArrowheads="1"/>
          </p:cNvSpPr>
          <p:nvPr/>
        </p:nvSpPr>
        <p:spPr bwMode="auto">
          <a:xfrm>
            <a:off x="4441825" y="2578100"/>
            <a:ext cx="179705" cy="228600"/>
          </a:xfrm>
          <a:prstGeom prst="downArrow">
            <a:avLst>
              <a:gd name="adj1" fmla="val 50000"/>
              <a:gd name="adj2" fmla="val 31690"/>
            </a:avLst>
          </a:prstGeom>
          <a:solidFill>
            <a:srgbClr val="0000FF"/>
          </a:solidFill>
          <a:ln w="1905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AutoShape 81"/>
          <p:cNvSpPr>
            <a:spLocks noChangeArrowheads="1"/>
          </p:cNvSpPr>
          <p:nvPr/>
        </p:nvSpPr>
        <p:spPr bwMode="auto">
          <a:xfrm>
            <a:off x="4423410" y="3331210"/>
            <a:ext cx="179705" cy="228600"/>
          </a:xfrm>
          <a:prstGeom prst="downArrow">
            <a:avLst>
              <a:gd name="adj1" fmla="val 50000"/>
              <a:gd name="adj2" fmla="val 31690"/>
            </a:avLst>
          </a:prstGeom>
          <a:solidFill>
            <a:srgbClr val="0000FF"/>
          </a:solidFill>
          <a:ln w="1905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3293745" y="3827145"/>
            <a:ext cx="2458085" cy="144145"/>
            <a:chOff x="0" y="0"/>
            <a:chExt cx="2458201" cy="144145"/>
          </a:xfrm>
        </p:grpSpPr>
        <p:sp>
          <p:nvSpPr>
            <p:cNvPr id="109" name="Rectangle 108"/>
            <p:cNvSpPr>
              <a:spLocks noChangeArrowheads="1"/>
            </p:cNvSpPr>
            <p:nvPr/>
          </p:nvSpPr>
          <p:spPr bwMode="auto">
            <a:xfrm>
              <a:off x="0" y="0"/>
              <a:ext cx="490855" cy="14414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Rectangle 109"/>
            <p:cNvSpPr>
              <a:spLocks noChangeArrowheads="1"/>
            </p:cNvSpPr>
            <p:nvPr/>
          </p:nvSpPr>
          <p:spPr bwMode="auto">
            <a:xfrm>
              <a:off x="655782" y="0"/>
              <a:ext cx="490855" cy="14414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Rectangle 110"/>
            <p:cNvSpPr>
              <a:spLocks noChangeArrowheads="1"/>
            </p:cNvSpPr>
            <p:nvPr/>
          </p:nvSpPr>
          <p:spPr bwMode="auto">
            <a:xfrm>
              <a:off x="1311564" y="0"/>
              <a:ext cx="490855" cy="14414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Rectangle 111"/>
            <p:cNvSpPr>
              <a:spLocks noChangeArrowheads="1"/>
            </p:cNvSpPr>
            <p:nvPr/>
          </p:nvSpPr>
          <p:spPr bwMode="auto">
            <a:xfrm>
              <a:off x="1967346" y="0"/>
              <a:ext cx="490855" cy="14414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Text Box 78"/>
          <p:cNvSpPr txBox="1">
            <a:spLocks noChangeArrowheads="1"/>
          </p:cNvSpPr>
          <p:nvPr/>
        </p:nvSpPr>
        <p:spPr bwMode="auto">
          <a:xfrm>
            <a:off x="4045585" y="4314190"/>
            <a:ext cx="91376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Analysis</a:t>
            </a:r>
          </a:p>
        </p:txBody>
      </p:sp>
      <p:sp>
        <p:nvSpPr>
          <p:cNvPr id="75" name="AutoShape 82"/>
          <p:cNvSpPr>
            <a:spLocks noChangeArrowheads="1"/>
          </p:cNvSpPr>
          <p:nvPr/>
        </p:nvSpPr>
        <p:spPr bwMode="auto">
          <a:xfrm>
            <a:off x="4441825" y="4088765"/>
            <a:ext cx="179705" cy="228600"/>
          </a:xfrm>
          <a:prstGeom prst="downArrow">
            <a:avLst>
              <a:gd name="adj1" fmla="val 50000"/>
              <a:gd name="adj2" fmla="val 31690"/>
            </a:avLst>
          </a:prstGeom>
          <a:solidFill>
            <a:srgbClr val="0000FF"/>
          </a:solidFill>
          <a:ln w="1905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AutoShape 84"/>
          <p:cNvSpPr>
            <a:spLocks noChangeArrowheads="1"/>
          </p:cNvSpPr>
          <p:nvPr/>
        </p:nvSpPr>
        <p:spPr bwMode="auto">
          <a:xfrm rot="20613790">
            <a:off x="5741035" y="4270375"/>
            <a:ext cx="1189355" cy="407670"/>
          </a:xfrm>
          <a:prstGeom prst="curvedUpArrow">
            <a:avLst>
              <a:gd name="adj1" fmla="val 26544"/>
              <a:gd name="adj2" fmla="val 80003"/>
              <a:gd name="adj3" fmla="val 37083"/>
            </a:avLst>
          </a:prstGeom>
          <a:solidFill>
            <a:srgbClr val="00B050"/>
          </a:solidFill>
          <a:ln w="19050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 Box 87"/>
          <p:cNvSpPr txBox="1">
            <a:spLocks noChangeArrowheads="1"/>
          </p:cNvSpPr>
          <p:nvPr/>
        </p:nvSpPr>
        <p:spPr bwMode="auto">
          <a:xfrm>
            <a:off x="6293561" y="2784475"/>
            <a:ext cx="1667434" cy="54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Symposia, working groups</a:t>
            </a:r>
          </a:p>
        </p:txBody>
      </p:sp>
      <p:sp>
        <p:nvSpPr>
          <p:cNvPr id="78" name="Text Box 88"/>
          <p:cNvSpPr txBox="1">
            <a:spLocks noChangeArrowheads="1"/>
          </p:cNvSpPr>
          <p:nvPr/>
        </p:nvSpPr>
        <p:spPr bwMode="auto">
          <a:xfrm>
            <a:off x="6750050" y="3942080"/>
            <a:ext cx="1350342" cy="57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Projects of other bodies</a:t>
            </a:r>
          </a:p>
        </p:txBody>
      </p:sp>
      <p:sp>
        <p:nvSpPr>
          <p:cNvPr id="79" name="Text Box 89"/>
          <p:cNvSpPr txBox="1">
            <a:spLocks noChangeArrowheads="1"/>
          </p:cNvSpPr>
          <p:nvPr/>
        </p:nvSpPr>
        <p:spPr bwMode="auto">
          <a:xfrm>
            <a:off x="6899274" y="5532756"/>
            <a:ext cx="1777181" cy="76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Institutional capacity development</a:t>
            </a:r>
          </a:p>
        </p:txBody>
      </p:sp>
      <p:sp>
        <p:nvSpPr>
          <p:cNvPr id="80" name="Text Box 88"/>
          <p:cNvSpPr txBox="1">
            <a:spLocks noChangeArrowheads="1"/>
          </p:cNvSpPr>
          <p:nvPr/>
        </p:nvSpPr>
        <p:spPr bwMode="auto">
          <a:xfrm>
            <a:off x="6843394" y="4839335"/>
            <a:ext cx="1329005" cy="56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Research projects</a:t>
            </a:r>
          </a:p>
        </p:txBody>
      </p:sp>
      <p:sp>
        <p:nvSpPr>
          <p:cNvPr id="81" name="AutoShape 83"/>
          <p:cNvSpPr>
            <a:spLocks noChangeArrowheads="1"/>
          </p:cNvSpPr>
          <p:nvPr/>
        </p:nvSpPr>
        <p:spPr bwMode="auto">
          <a:xfrm flipH="1" flipV="1">
            <a:off x="2125345" y="703580"/>
            <a:ext cx="914400" cy="5375275"/>
          </a:xfrm>
          <a:prstGeom prst="curvedLeftArrow">
            <a:avLst>
              <a:gd name="adj1" fmla="val 22729"/>
              <a:gd name="adj2" fmla="val 99204"/>
              <a:gd name="adj3" fmla="val 36350"/>
            </a:avLst>
          </a:prstGeom>
          <a:solidFill>
            <a:srgbClr val="0000FF"/>
          </a:solidFill>
          <a:ln w="190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642360" y="913130"/>
            <a:ext cx="1761490" cy="17843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100000"/>
                <a:lumOff val="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 Box 74"/>
          <p:cNvSpPr txBox="1">
            <a:spLocks noChangeArrowheads="1"/>
          </p:cNvSpPr>
          <p:nvPr/>
        </p:nvSpPr>
        <p:spPr bwMode="auto">
          <a:xfrm>
            <a:off x="3578354" y="635643"/>
            <a:ext cx="1809281" cy="230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Select focus areas</a:t>
            </a:r>
          </a:p>
        </p:txBody>
      </p:sp>
      <p:sp>
        <p:nvSpPr>
          <p:cNvPr id="84" name="Text Box 89"/>
          <p:cNvSpPr txBox="1">
            <a:spLocks noChangeArrowheads="1"/>
          </p:cNvSpPr>
          <p:nvPr/>
        </p:nvSpPr>
        <p:spPr bwMode="auto">
          <a:xfrm>
            <a:off x="971600" y="2784475"/>
            <a:ext cx="1236295" cy="73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Individual Institutional feedback</a:t>
            </a:r>
          </a:p>
        </p:txBody>
      </p:sp>
      <p:sp>
        <p:nvSpPr>
          <p:cNvPr id="85" name="Text Box 76"/>
          <p:cNvSpPr txBox="1">
            <a:spLocks noChangeArrowheads="1"/>
          </p:cNvSpPr>
          <p:nvPr/>
        </p:nvSpPr>
        <p:spPr bwMode="auto">
          <a:xfrm>
            <a:off x="3922395" y="5044440"/>
            <a:ext cx="1201420" cy="19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ZA" sz="140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Feedback</a:t>
            </a:r>
          </a:p>
        </p:txBody>
      </p:sp>
      <p:sp>
        <p:nvSpPr>
          <p:cNvPr id="86" name="AutoShape 80"/>
          <p:cNvSpPr>
            <a:spLocks noChangeArrowheads="1"/>
          </p:cNvSpPr>
          <p:nvPr/>
        </p:nvSpPr>
        <p:spPr bwMode="auto">
          <a:xfrm>
            <a:off x="4441825" y="4826635"/>
            <a:ext cx="179705" cy="228600"/>
          </a:xfrm>
          <a:prstGeom prst="downArrow">
            <a:avLst>
              <a:gd name="adj1" fmla="val 50000"/>
              <a:gd name="adj2" fmla="val 31690"/>
            </a:avLst>
          </a:prstGeom>
          <a:solidFill>
            <a:srgbClr val="0000FF"/>
          </a:solidFill>
          <a:ln w="1905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AutoShape 84"/>
          <p:cNvSpPr>
            <a:spLocks noChangeArrowheads="1"/>
          </p:cNvSpPr>
          <p:nvPr/>
        </p:nvSpPr>
        <p:spPr bwMode="auto">
          <a:xfrm rot="20613790">
            <a:off x="5785485" y="3438525"/>
            <a:ext cx="1106170" cy="457200"/>
          </a:xfrm>
          <a:prstGeom prst="curvedUpArrow">
            <a:avLst>
              <a:gd name="adj1" fmla="val 26544"/>
              <a:gd name="adj2" fmla="val 80003"/>
              <a:gd name="adj3" fmla="val 37083"/>
            </a:avLst>
          </a:prstGeom>
          <a:solidFill>
            <a:srgbClr val="00B050"/>
          </a:solidFill>
          <a:ln w="19050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 Box 74"/>
          <p:cNvSpPr txBox="1">
            <a:spLocks noChangeArrowheads="1"/>
          </p:cNvSpPr>
          <p:nvPr/>
        </p:nvSpPr>
        <p:spPr bwMode="auto">
          <a:xfrm>
            <a:off x="3498681" y="5761355"/>
            <a:ext cx="2048845" cy="22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18000" rIns="91440" bIns="18000" anchor="t" anchorCtr="0" upright="1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ZA" sz="1400" dirty="0">
                <a:solidFill>
                  <a:schemeClr val="tx2"/>
                </a:solidFill>
                <a:effectLst/>
                <a:latin typeface="Arial" pitchFamily="34" charset="0"/>
                <a:ea typeface="Times New Roman"/>
                <a:cs typeface="Arial" pitchFamily="34" charset="0"/>
              </a:rPr>
              <a:t>Institutional reports</a:t>
            </a:r>
          </a:p>
        </p:txBody>
      </p:sp>
      <p:sp>
        <p:nvSpPr>
          <p:cNvPr id="89" name="AutoShape 80"/>
          <p:cNvSpPr>
            <a:spLocks noChangeArrowheads="1"/>
          </p:cNvSpPr>
          <p:nvPr/>
        </p:nvSpPr>
        <p:spPr bwMode="auto">
          <a:xfrm>
            <a:off x="4433570" y="5543550"/>
            <a:ext cx="179705" cy="228600"/>
          </a:xfrm>
          <a:prstGeom prst="downArrow">
            <a:avLst>
              <a:gd name="adj1" fmla="val 50000"/>
              <a:gd name="adj2" fmla="val 31690"/>
            </a:avLst>
          </a:prstGeom>
          <a:solidFill>
            <a:srgbClr val="0000FF"/>
          </a:solidFill>
          <a:ln w="1905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AutoShape 84"/>
          <p:cNvSpPr>
            <a:spLocks noChangeArrowheads="1"/>
          </p:cNvSpPr>
          <p:nvPr/>
        </p:nvSpPr>
        <p:spPr bwMode="auto">
          <a:xfrm rot="20613790">
            <a:off x="5984875" y="5074285"/>
            <a:ext cx="990600" cy="407670"/>
          </a:xfrm>
          <a:prstGeom prst="curvedUpArrow">
            <a:avLst>
              <a:gd name="adj1" fmla="val 26544"/>
              <a:gd name="adj2" fmla="val 80003"/>
              <a:gd name="adj3" fmla="val 37083"/>
            </a:avLst>
          </a:prstGeom>
          <a:solidFill>
            <a:srgbClr val="00B050"/>
          </a:solidFill>
          <a:ln w="19050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AutoShape 84"/>
          <p:cNvSpPr>
            <a:spLocks noChangeArrowheads="1"/>
          </p:cNvSpPr>
          <p:nvPr/>
        </p:nvSpPr>
        <p:spPr bwMode="auto">
          <a:xfrm rot="20613790">
            <a:off x="6119495" y="5758815"/>
            <a:ext cx="1017270" cy="407670"/>
          </a:xfrm>
          <a:prstGeom prst="curvedUpArrow">
            <a:avLst>
              <a:gd name="adj1" fmla="val 26544"/>
              <a:gd name="adj2" fmla="val 80003"/>
              <a:gd name="adj3" fmla="val 37083"/>
            </a:avLst>
          </a:prstGeom>
          <a:solidFill>
            <a:srgbClr val="00B050"/>
          </a:solidFill>
          <a:ln w="19050">
            <a:solidFill>
              <a:srgbClr val="00B05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AutoShape 79"/>
          <p:cNvSpPr>
            <a:spLocks noChangeArrowheads="1"/>
          </p:cNvSpPr>
          <p:nvPr/>
        </p:nvSpPr>
        <p:spPr bwMode="auto">
          <a:xfrm>
            <a:off x="4432935" y="1181735"/>
            <a:ext cx="179705" cy="228600"/>
          </a:xfrm>
          <a:prstGeom prst="downArrow">
            <a:avLst>
              <a:gd name="adj1" fmla="val 50000"/>
              <a:gd name="adj2" fmla="val 31690"/>
            </a:avLst>
          </a:prstGeom>
          <a:solidFill>
            <a:srgbClr val="0000FF"/>
          </a:solidFill>
          <a:ln w="19050">
            <a:solidFill>
              <a:srgbClr val="4A7EB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3129280" y="5989955"/>
            <a:ext cx="2787646" cy="127635"/>
            <a:chOff x="0" y="0"/>
            <a:chExt cx="2788054" cy="127635"/>
          </a:xfrm>
        </p:grpSpPr>
        <p:sp>
          <p:nvSpPr>
            <p:cNvPr id="101" name="Rectangle 100"/>
            <p:cNvSpPr>
              <a:spLocks noChangeArrowheads="1"/>
            </p:cNvSpPr>
            <p:nvPr/>
          </p:nvSpPr>
          <p:spPr bwMode="auto">
            <a:xfrm>
              <a:off x="0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" name="Rectangle 101"/>
            <p:cNvSpPr>
              <a:spLocks noChangeArrowheads="1"/>
            </p:cNvSpPr>
            <p:nvPr/>
          </p:nvSpPr>
          <p:spPr bwMode="auto">
            <a:xfrm>
              <a:off x="369455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Rectangle 102"/>
            <p:cNvSpPr>
              <a:spLocks noChangeArrowheads="1"/>
            </p:cNvSpPr>
            <p:nvPr/>
          </p:nvSpPr>
          <p:spPr bwMode="auto">
            <a:xfrm>
              <a:off x="738909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Rectangle 103"/>
            <p:cNvSpPr>
              <a:spLocks noChangeArrowheads="1"/>
            </p:cNvSpPr>
            <p:nvPr/>
          </p:nvSpPr>
          <p:spPr bwMode="auto">
            <a:xfrm>
              <a:off x="1099127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>
              <a:off x="1468582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Rectangle 105"/>
            <p:cNvSpPr>
              <a:spLocks noChangeArrowheads="1"/>
            </p:cNvSpPr>
            <p:nvPr/>
          </p:nvSpPr>
          <p:spPr bwMode="auto">
            <a:xfrm>
              <a:off x="1828800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2198255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Rectangle 107"/>
            <p:cNvSpPr>
              <a:spLocks noChangeArrowheads="1"/>
            </p:cNvSpPr>
            <p:nvPr/>
          </p:nvSpPr>
          <p:spPr bwMode="auto">
            <a:xfrm>
              <a:off x="2567709" y="0"/>
              <a:ext cx="220345" cy="12763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25400" dir="5400000" algn="ctr" rotWithShape="0">
                      <a:srgbClr val="808080">
                        <a:alpha val="35001"/>
                      </a:srgbClr>
                    </a:outerShdw>
                  </a:effectLst>
                </a14:hiddenEffects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086225" y="4571365"/>
            <a:ext cx="885825" cy="16573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>
                <a:lumMod val="100000"/>
                <a:lumOff val="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5400" dir="5400000" algn="ctr" rotWithShape="0">
                    <a:srgbClr val="808080">
                      <a:alpha val="35001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endParaRPr lang="en-ZA" sz="140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5" name="Group 94"/>
          <p:cNvGrpSpPr/>
          <p:nvPr/>
        </p:nvGrpSpPr>
        <p:grpSpPr>
          <a:xfrm>
            <a:off x="3159760" y="3034665"/>
            <a:ext cx="2733675" cy="221614"/>
            <a:chOff x="0" y="0"/>
            <a:chExt cx="2733675" cy="221673"/>
          </a:xfrm>
        </p:grpSpPr>
        <p:sp>
          <p:nvSpPr>
            <p:cNvPr id="99" name="Rectangle 98"/>
            <p:cNvSpPr>
              <a:spLocks noChangeArrowheads="1"/>
            </p:cNvSpPr>
            <p:nvPr/>
          </p:nvSpPr>
          <p:spPr bwMode="auto">
            <a:xfrm>
              <a:off x="0" y="0"/>
              <a:ext cx="2733675" cy="101600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" name="Rectangle 99"/>
            <p:cNvSpPr>
              <a:spLocks noChangeArrowheads="1"/>
            </p:cNvSpPr>
            <p:nvPr/>
          </p:nvSpPr>
          <p:spPr bwMode="auto">
            <a:xfrm>
              <a:off x="0" y="101600"/>
              <a:ext cx="2733675" cy="120073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3182620" y="5246370"/>
            <a:ext cx="2733675" cy="221614"/>
            <a:chOff x="0" y="0"/>
            <a:chExt cx="2733675" cy="221673"/>
          </a:xfrm>
        </p:grpSpPr>
        <p:sp>
          <p:nvSpPr>
            <p:cNvPr id="97" name="Rectangle 96"/>
            <p:cNvSpPr>
              <a:spLocks noChangeArrowheads="1"/>
            </p:cNvSpPr>
            <p:nvPr/>
          </p:nvSpPr>
          <p:spPr bwMode="auto">
            <a:xfrm>
              <a:off x="0" y="0"/>
              <a:ext cx="2733675" cy="101600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Rectangle 97"/>
            <p:cNvSpPr>
              <a:spLocks noChangeArrowheads="1"/>
            </p:cNvSpPr>
            <p:nvPr/>
          </p:nvSpPr>
          <p:spPr bwMode="auto">
            <a:xfrm>
              <a:off x="0" y="101600"/>
              <a:ext cx="2733675" cy="120073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>
                  <a:lumMod val="100000"/>
                  <a:lumOff val="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endParaRPr lang="en-ZA" sz="140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1" name="Title 61"/>
          <p:cNvSpPr txBox="1">
            <a:spLocks/>
          </p:cNvSpPr>
          <p:nvPr/>
        </p:nvSpPr>
        <p:spPr>
          <a:xfrm>
            <a:off x="419432" y="395505"/>
            <a:ext cx="1705913" cy="52229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4000" b="0" kern="1200" cap="none" spc="0" baseline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ZA" sz="3200" smtClean="0">
                <a:latin typeface="Arial" pitchFamily="34" charset="0"/>
                <a:cs typeface="Arial" pitchFamily="34" charset="0"/>
              </a:rPr>
              <a:t>Process</a:t>
            </a:r>
            <a:endParaRPr lang="en-ZA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62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 animBg="1"/>
      <p:bldP spid="67" grpId="0"/>
      <p:bldP spid="68" grpId="0"/>
      <p:bldP spid="69" grpId="0"/>
      <p:bldP spid="70" grpId="0" animBg="1"/>
      <p:bldP spid="71" grpId="0" animBg="1"/>
      <p:bldP spid="72" grpId="0" animBg="1"/>
      <p:bldP spid="74" grpId="0"/>
      <p:bldP spid="75" grpId="0" animBg="1"/>
      <p:bldP spid="76" grpId="0" animBg="1"/>
      <p:bldP spid="77" grpId="0"/>
      <p:bldP spid="78" grpId="0"/>
      <p:bldP spid="79" grpId="0"/>
      <p:bldP spid="80" grpId="0"/>
      <p:bldP spid="81" grpId="0" animBg="1"/>
      <p:bldP spid="82" grpId="0" animBg="1"/>
      <p:bldP spid="83" grpId="0"/>
      <p:bldP spid="84" grpId="0"/>
      <p:bldP spid="85" grpId="0"/>
      <p:bldP spid="86" grpId="0" animBg="1"/>
      <p:bldP spid="87" grpId="0" animBg="1"/>
      <p:bldP spid="88" grpId="0"/>
      <p:bldP spid="89" grpId="0" animBg="1"/>
      <p:bldP spid="90" grpId="0" animBg="1"/>
      <p:bldP spid="91" grpId="0" animBg="1"/>
      <p:bldP spid="92" grpId="0" animBg="1"/>
      <p:bldP spid="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6200000">
            <a:off x="-1279526" y="2726334"/>
            <a:ext cx="5078316" cy="1015663"/>
          </a:xfrm>
          <a:prstGeom prst="rect">
            <a:avLst/>
          </a:prstGeom>
          <a:solidFill>
            <a:srgbClr val="3366FF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algn="ctr"/>
            <a:r>
              <a:rPr lang="en-US" sz="2400" dirty="0" smtClean="0">
                <a:solidFill>
                  <a:schemeClr val="tx2"/>
                </a:solidFill>
                <a:latin typeface="Arial"/>
              </a:rPr>
              <a:t>Institutional </a:t>
            </a:r>
            <a:r>
              <a:rPr lang="en-US" sz="2400" dirty="0" smtClean="0">
                <a:solidFill>
                  <a:schemeClr val="tx2"/>
                </a:solidFill>
                <a:latin typeface="Arial"/>
              </a:rPr>
              <a:t>QE  </a:t>
            </a:r>
            <a:r>
              <a:rPr lang="en-US" sz="2400" dirty="0" smtClean="0">
                <a:solidFill>
                  <a:schemeClr val="tx2"/>
                </a:solidFill>
                <a:latin typeface="Arial"/>
              </a:rPr>
              <a:t>Committee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236405" y="2726335"/>
            <a:ext cx="5078315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algn="ctr"/>
            <a:r>
              <a:rPr lang="en-US" sz="2400" dirty="0" smtClean="0">
                <a:solidFill>
                  <a:schemeClr val="tx2"/>
                </a:solidFill>
                <a:latin typeface="Arial"/>
              </a:rPr>
              <a:t>QE  Forum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783847" y="2726337"/>
            <a:ext cx="5078315" cy="1015663"/>
          </a:xfrm>
          <a:prstGeom prst="rect">
            <a:avLst/>
          </a:prstGeom>
          <a:solidFill>
            <a:srgbClr val="D1C41D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algn="ctr"/>
            <a:r>
              <a:rPr lang="en-US" sz="2400" dirty="0" smtClean="0">
                <a:solidFill>
                  <a:schemeClr val="tx2"/>
                </a:solidFill>
                <a:latin typeface="Arial"/>
              </a:rPr>
              <a:t>DVCs meetings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30837" y="695010"/>
            <a:ext cx="3672408" cy="5120239"/>
          </a:xfrm>
          <a:prstGeom prst="rect">
            <a:avLst/>
          </a:prstGeom>
          <a:solidFill>
            <a:srgbClr val="008000"/>
          </a:solidFill>
        </p:spPr>
        <p:txBody>
          <a:bodyPr wrap="square" tIns="36000" bIns="36000" rtlCol="0" anchor="ctr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/>
                </a:solidFill>
                <a:latin typeface="Arial"/>
              </a:rPr>
              <a:t>PHASE 1 and PHASE 2</a:t>
            </a:r>
          </a:p>
          <a:p>
            <a:pPr marL="457200" indent="-457200" algn="ctr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Select focus areas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Institutional submissions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Analysis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Collaborative group meetings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Analysis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Institutional reports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Analysis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2"/>
                </a:solidFill>
                <a:latin typeface="Arial"/>
              </a:rPr>
              <a:t>Institutional </a:t>
            </a:r>
            <a:r>
              <a:rPr lang="en-US" dirty="0" smtClean="0">
                <a:solidFill>
                  <a:schemeClr val="tx2"/>
                </a:solidFill>
                <a:latin typeface="Arial"/>
              </a:rPr>
              <a:t>feedback</a:t>
            </a:r>
          </a:p>
          <a:p>
            <a:endParaRPr lang="en-US" sz="800" dirty="0">
              <a:solidFill>
                <a:schemeClr val="tx2"/>
              </a:solidFill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5482932" y="2726333"/>
            <a:ext cx="5078315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chemeClr val="tx2"/>
              </a:solidFill>
              <a:latin typeface="Arial"/>
            </a:endParaRPr>
          </a:p>
          <a:p>
            <a:pPr algn="ctr"/>
            <a:r>
              <a:rPr lang="en-US" sz="2400" dirty="0" smtClean="0">
                <a:solidFill>
                  <a:schemeClr val="tx2"/>
                </a:solidFill>
                <a:latin typeface="Arial"/>
              </a:rPr>
              <a:t>Spin-off activities</a:t>
            </a:r>
          </a:p>
          <a:p>
            <a:pPr algn="ctr"/>
            <a:endParaRPr lang="en-US" dirty="0">
              <a:solidFill>
                <a:schemeClr val="tx2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641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Z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Feb- DVCs meeting, 3 QA forums</a:t>
            </a:r>
          </a:p>
          <a:p>
            <a:r>
              <a:rPr lang="en-Z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Mar and Apr- advisory committee meetings</a:t>
            </a:r>
          </a:p>
          <a:p>
            <a:r>
              <a:rPr lang="en-Z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May and June- four focus group meetings with 8 HEIs</a:t>
            </a:r>
          </a:p>
          <a:p>
            <a:r>
              <a:rPr lang="en-Z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Aug- 3 regional symposia with Vincent Tinto (820 people)</a:t>
            </a:r>
          </a:p>
          <a:p>
            <a:r>
              <a:rPr lang="en-Z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Sept and Oct- revise draft framework, get HEQC approval</a:t>
            </a:r>
          </a:p>
          <a:p>
            <a:r>
              <a:rPr lang="en-Z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Nov- DVCs meeting</a:t>
            </a:r>
          </a:p>
          <a:p>
            <a:r>
              <a:rPr lang="en-ZA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Dec- submit draft framework to CHE Council</a:t>
            </a:r>
          </a:p>
          <a:p>
            <a:endParaRPr lang="en-ZA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QEP Activities in 2013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1395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824136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rial"/>
                <a:cs typeface="Arial"/>
              </a:rPr>
              <a:t>Focus areas for Phase 1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52426" y="1124744"/>
            <a:ext cx="8252022" cy="5062696"/>
          </a:xfrm>
        </p:spPr>
        <p:txBody>
          <a:bodyPr>
            <a:normAutofit fontScale="85000" lnSpcReduction="20000"/>
          </a:bodyPr>
          <a:lstStyle/>
          <a:p>
            <a:r>
              <a:rPr lang="en-ZA" sz="2800" b="1" dirty="0">
                <a:solidFill>
                  <a:srgbClr val="FFFF00"/>
                </a:solidFill>
                <a:latin typeface="Arial"/>
                <a:cs typeface="Arial"/>
              </a:rPr>
              <a:t>Enhancing university teachers</a:t>
            </a:r>
            <a:endParaRPr lang="en-GB" sz="2800" b="1" dirty="0">
              <a:solidFill>
                <a:srgbClr val="FFFF00"/>
              </a:solidFill>
              <a:latin typeface="Arial"/>
              <a:cs typeface="Arial"/>
            </a:endParaRPr>
          </a:p>
          <a:p>
            <a:r>
              <a:rPr lang="en-ZA" sz="2400" dirty="0">
                <a:solidFill>
                  <a:schemeClr val="tx2"/>
                </a:solidFill>
                <a:latin typeface="Arial"/>
                <a:cs typeface="Arial"/>
              </a:rPr>
              <a:t>Including professional development, reward and recognition, workload, conditions of service and performance appraisal</a:t>
            </a:r>
            <a:r>
              <a:rPr lang="en-ZA" sz="240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</a:p>
          <a:p>
            <a:r>
              <a:rPr lang="en-ZA" sz="2800" b="1" dirty="0">
                <a:solidFill>
                  <a:srgbClr val="FFFF00"/>
                </a:solidFill>
                <a:latin typeface="Arial"/>
                <a:cs typeface="Arial"/>
              </a:rPr>
              <a:t>Enhancing student support and development</a:t>
            </a:r>
            <a:endParaRPr lang="en-GB" sz="2800" b="1" dirty="0">
              <a:solidFill>
                <a:srgbClr val="FFFF00"/>
              </a:solidFill>
              <a:latin typeface="Arial"/>
              <a:cs typeface="Arial"/>
            </a:endParaRPr>
          </a:p>
          <a:p>
            <a:r>
              <a:rPr lang="en-ZA" sz="2400" dirty="0">
                <a:solidFill>
                  <a:schemeClr val="tx2"/>
                </a:solidFill>
                <a:latin typeface="Arial"/>
                <a:cs typeface="Arial"/>
              </a:rPr>
              <a:t>Including career and curriculum advising, life and academic skills development, counselling, student performance monitoring and referral</a:t>
            </a:r>
            <a:r>
              <a:rPr lang="en-ZA" sz="240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</a:p>
          <a:p>
            <a:r>
              <a:rPr lang="en-ZA" sz="2800" b="1" dirty="0">
                <a:solidFill>
                  <a:srgbClr val="FFFF00"/>
                </a:solidFill>
                <a:latin typeface="Arial"/>
                <a:cs typeface="Arial"/>
              </a:rPr>
              <a:t>Enhancing the learning environment </a:t>
            </a:r>
            <a:endParaRPr lang="en-GB" sz="2800" b="1" dirty="0">
              <a:solidFill>
                <a:srgbClr val="FFFF00"/>
              </a:solidFill>
              <a:latin typeface="Arial"/>
              <a:cs typeface="Arial"/>
            </a:endParaRPr>
          </a:p>
          <a:p>
            <a:r>
              <a:rPr lang="en-ZA" sz="2400" dirty="0">
                <a:solidFill>
                  <a:schemeClr val="tx2"/>
                </a:solidFill>
                <a:latin typeface="Arial"/>
                <a:cs typeface="Arial"/>
              </a:rPr>
              <a:t>Including teaching and learning spaces, ICT infrastructure and access, technology-enabled tools and resources, library facilities</a:t>
            </a:r>
            <a:r>
              <a:rPr lang="en-ZA" sz="2400" dirty="0" smtClean="0">
                <a:latin typeface="Arial"/>
                <a:cs typeface="Arial"/>
              </a:rPr>
              <a:t>.</a:t>
            </a:r>
            <a:r>
              <a:rPr lang="en-ZA" sz="2400" b="1" dirty="0">
                <a:latin typeface="Arial"/>
                <a:cs typeface="Arial"/>
              </a:rPr>
              <a:t> </a:t>
            </a:r>
            <a:endParaRPr lang="en-ZA" sz="2400" b="1" dirty="0" smtClean="0">
              <a:latin typeface="Arial"/>
              <a:cs typeface="Arial"/>
            </a:endParaRPr>
          </a:p>
          <a:p>
            <a:r>
              <a:rPr lang="en-ZA" sz="2800" b="1" dirty="0" smtClean="0">
                <a:solidFill>
                  <a:srgbClr val="FFFF00"/>
                </a:solidFill>
                <a:latin typeface="Arial"/>
                <a:cs typeface="Arial"/>
              </a:rPr>
              <a:t>Enhancing </a:t>
            </a:r>
            <a:r>
              <a:rPr lang="en-ZA" sz="2800" b="1" dirty="0">
                <a:solidFill>
                  <a:srgbClr val="FFFF00"/>
                </a:solidFill>
                <a:latin typeface="Arial"/>
                <a:cs typeface="Arial"/>
              </a:rPr>
              <a:t>course and programme enrolment management</a:t>
            </a:r>
            <a:endParaRPr lang="en-GB" sz="2800" b="1" dirty="0">
              <a:solidFill>
                <a:srgbClr val="FFFF00"/>
              </a:solidFill>
              <a:latin typeface="Arial"/>
              <a:cs typeface="Arial"/>
            </a:endParaRPr>
          </a:p>
          <a:p>
            <a:r>
              <a:rPr lang="en-ZA" sz="2400" dirty="0">
                <a:solidFill>
                  <a:schemeClr val="tx2"/>
                </a:solidFill>
                <a:latin typeface="Arial"/>
                <a:cs typeface="Arial"/>
              </a:rPr>
              <a:t>Including admissions, selection, placement, readmission refusal, pass rates in gateway courses, throughput rates, management information systems.</a:t>
            </a:r>
            <a:endParaRPr lang="en-GB" sz="2400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en-GB" sz="2400" dirty="0">
              <a:latin typeface="Arial"/>
              <a:cs typeface="Arial"/>
            </a:endParaRPr>
          </a:p>
          <a:p>
            <a:endParaRPr lang="en-GB" sz="2400" dirty="0">
              <a:latin typeface="Arial"/>
              <a:cs typeface="Arial"/>
            </a:endParaRPr>
          </a:p>
          <a:p>
            <a:endParaRPr lang="en-GB" sz="2400" dirty="0">
              <a:latin typeface="Arial"/>
              <a:cs typeface="Arial"/>
            </a:endParaRPr>
          </a:p>
          <a:p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92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Custom 1">
      <a:dk1>
        <a:srgbClr val="000000"/>
      </a:dk1>
      <a:lt1>
        <a:srgbClr val="FF6201"/>
      </a:lt1>
      <a:dk2>
        <a:srgbClr val="656162"/>
      </a:dk2>
      <a:lt2>
        <a:srgbClr val="FFFFFF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TC101790491[[fn=Mylar]]</Template>
  <TotalTime>456</TotalTime>
  <Words>394</Words>
  <Application>Microsoft Office PowerPoint</Application>
  <PresentationFormat>On-screen Show (4:3)</PresentationFormat>
  <Paragraphs>104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Mylar</vt:lpstr>
      <vt:lpstr>Quality Enhancement Project: The Process</vt:lpstr>
      <vt:lpstr>Focus of the Quality Enhancement Project (QEP) </vt:lpstr>
      <vt:lpstr>Goals of the QEP</vt:lpstr>
      <vt:lpstr>Both institutionally-based activities and centrally coordinated</vt:lpstr>
      <vt:lpstr>Role players</vt:lpstr>
      <vt:lpstr>PowerPoint Presentation</vt:lpstr>
      <vt:lpstr>PowerPoint Presentation</vt:lpstr>
      <vt:lpstr>QEP Activities in 2013</vt:lpstr>
      <vt:lpstr>Focus areas for Phase 1</vt:lpstr>
      <vt:lpstr>Schedule of main activities (2014-2016)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Cycle 2</dc:title>
  <dc:creator>Diane Grayson</dc:creator>
  <cp:lastModifiedBy>Diane Grayson</cp:lastModifiedBy>
  <cp:revision>70</cp:revision>
  <dcterms:created xsi:type="dcterms:W3CDTF">2012-10-30T17:54:22Z</dcterms:created>
  <dcterms:modified xsi:type="dcterms:W3CDTF">2013-11-12T07:28:51Z</dcterms:modified>
</cp:coreProperties>
</file>