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slideshow.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32"/>
  </p:notesMasterIdLst>
  <p:handoutMasterIdLst>
    <p:handoutMasterId r:id="rId33"/>
  </p:handoutMasterIdLst>
  <p:sldIdLst>
    <p:sldId id="328" r:id="rId2"/>
    <p:sldId id="344" r:id="rId3"/>
    <p:sldId id="343" r:id="rId4"/>
    <p:sldId id="346" r:id="rId5"/>
    <p:sldId id="345" r:id="rId6"/>
    <p:sldId id="283" r:id="rId7"/>
    <p:sldId id="311" r:id="rId8"/>
    <p:sldId id="333" r:id="rId9"/>
    <p:sldId id="334" r:id="rId10"/>
    <p:sldId id="347" r:id="rId11"/>
    <p:sldId id="351" r:id="rId12"/>
    <p:sldId id="350" r:id="rId13"/>
    <p:sldId id="335" r:id="rId14"/>
    <p:sldId id="360" r:id="rId15"/>
    <p:sldId id="349" r:id="rId16"/>
    <p:sldId id="362" r:id="rId17"/>
    <p:sldId id="357" r:id="rId18"/>
    <p:sldId id="358" r:id="rId19"/>
    <p:sldId id="354" r:id="rId20"/>
    <p:sldId id="365" r:id="rId21"/>
    <p:sldId id="338" r:id="rId22"/>
    <p:sldId id="363" r:id="rId23"/>
    <p:sldId id="364" r:id="rId24"/>
    <p:sldId id="336" r:id="rId25"/>
    <p:sldId id="337" r:id="rId26"/>
    <p:sldId id="367" r:id="rId27"/>
    <p:sldId id="352" r:id="rId28"/>
    <p:sldId id="353" r:id="rId29"/>
    <p:sldId id="366" r:id="rId30"/>
    <p:sldId id="359" r:id="rId31"/>
  </p:sldIdLst>
  <p:sldSz cx="9144000" cy="6858000" type="screen4x3"/>
  <p:notesSz cx="9929813" cy="67897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04F00"/>
    <a:srgbClr val="BC4800"/>
    <a:srgbClr val="FFFF99"/>
    <a:srgbClr val="99CCFF"/>
    <a:srgbClr val="FFFF66"/>
    <a:srgbClr val="1CD43F"/>
    <a:srgbClr val="FFCC00"/>
    <a:srgbClr val="FFFF00"/>
    <a:srgbClr val="D1C41D"/>
    <a:srgbClr val="CCCC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4" d="100"/>
          <a:sy n="94" d="100"/>
        </p:scale>
        <p:origin x="-1482" y="-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DFC4325-AEC1-4165-A2D3-243BA1E1AB39}" type="doc">
      <dgm:prSet loTypeId="urn:microsoft.com/office/officeart/2005/8/layout/venn1" loCatId="relationship" qsTypeId="urn:microsoft.com/office/officeart/2005/8/quickstyle/simple1" qsCatId="simple" csTypeId="urn:microsoft.com/office/officeart/2005/8/colors/accent1_2" csCatId="accent1" phldr="1"/>
      <dgm:spPr/>
    </dgm:pt>
    <dgm:pt modelId="{49EEFC13-55B3-4840-90C5-60032F43DFB5}">
      <dgm:prSet phldrT="[Text]"/>
      <dgm:spPr>
        <a:solidFill>
          <a:schemeClr val="accent2">
            <a:alpha val="70000"/>
          </a:schemeClr>
        </a:solidFill>
      </dgm:spPr>
      <dgm:t>
        <a:bodyPr/>
        <a:lstStyle/>
        <a:p>
          <a:r>
            <a:rPr lang="en-ZA" b="1" dirty="0" smtClean="0">
              <a:solidFill>
                <a:srgbClr val="FFFF00"/>
              </a:solidFill>
            </a:rPr>
            <a:t>Teaching</a:t>
          </a:r>
          <a:endParaRPr lang="en-ZA" b="1" dirty="0">
            <a:solidFill>
              <a:srgbClr val="FFFF00"/>
            </a:solidFill>
          </a:endParaRPr>
        </a:p>
      </dgm:t>
    </dgm:pt>
    <dgm:pt modelId="{2E8E256F-AC20-4845-BDC8-AE24E99EF445}" type="parTrans" cxnId="{B061A0F4-58CB-4548-8D4D-D347939D0DF6}">
      <dgm:prSet/>
      <dgm:spPr/>
      <dgm:t>
        <a:bodyPr/>
        <a:lstStyle/>
        <a:p>
          <a:endParaRPr lang="en-ZA"/>
        </a:p>
      </dgm:t>
    </dgm:pt>
    <dgm:pt modelId="{184A619C-3E43-44EB-9DB4-D44C55E42C32}" type="sibTrans" cxnId="{B061A0F4-58CB-4548-8D4D-D347939D0DF6}">
      <dgm:prSet/>
      <dgm:spPr/>
      <dgm:t>
        <a:bodyPr/>
        <a:lstStyle/>
        <a:p>
          <a:endParaRPr lang="en-ZA"/>
        </a:p>
      </dgm:t>
    </dgm:pt>
    <dgm:pt modelId="{126CEFC5-98F3-4BB0-B7FF-0983B5A68051}">
      <dgm:prSet phldrT="[Text]"/>
      <dgm:spPr>
        <a:solidFill>
          <a:schemeClr val="accent2">
            <a:alpha val="70000"/>
          </a:schemeClr>
        </a:solidFill>
      </dgm:spPr>
      <dgm:t>
        <a:bodyPr/>
        <a:lstStyle/>
        <a:p>
          <a:r>
            <a:rPr lang="en-ZA" b="1" dirty="0" smtClean="0">
              <a:solidFill>
                <a:srgbClr val="FFFF00"/>
              </a:solidFill>
            </a:rPr>
            <a:t>Assessment</a:t>
          </a:r>
          <a:endParaRPr lang="en-ZA" b="1" dirty="0">
            <a:solidFill>
              <a:srgbClr val="FFFF00"/>
            </a:solidFill>
          </a:endParaRPr>
        </a:p>
      </dgm:t>
    </dgm:pt>
    <dgm:pt modelId="{8EC8E03A-05D7-4CBA-8957-45E74014FA70}" type="parTrans" cxnId="{AD857D46-C3FE-43E4-A265-0356E97E5C76}">
      <dgm:prSet/>
      <dgm:spPr/>
      <dgm:t>
        <a:bodyPr/>
        <a:lstStyle/>
        <a:p>
          <a:endParaRPr lang="en-ZA"/>
        </a:p>
      </dgm:t>
    </dgm:pt>
    <dgm:pt modelId="{E7A28CFB-3865-4187-81FF-01A4228F0999}" type="sibTrans" cxnId="{AD857D46-C3FE-43E4-A265-0356E97E5C76}">
      <dgm:prSet/>
      <dgm:spPr/>
      <dgm:t>
        <a:bodyPr/>
        <a:lstStyle/>
        <a:p>
          <a:endParaRPr lang="en-ZA"/>
        </a:p>
      </dgm:t>
    </dgm:pt>
    <dgm:pt modelId="{8A5FF745-0E5B-4DA7-9800-70B34D8A2C74}">
      <dgm:prSet phldrT="[Text]"/>
      <dgm:spPr>
        <a:solidFill>
          <a:schemeClr val="accent2">
            <a:alpha val="70000"/>
          </a:schemeClr>
        </a:solidFill>
      </dgm:spPr>
      <dgm:t>
        <a:bodyPr/>
        <a:lstStyle/>
        <a:p>
          <a:r>
            <a:rPr lang="en-ZA" b="1" dirty="0" smtClean="0">
              <a:solidFill>
                <a:srgbClr val="FFFF00"/>
              </a:solidFill>
            </a:rPr>
            <a:t>Curriculum development</a:t>
          </a:r>
          <a:endParaRPr lang="en-ZA" b="1" dirty="0">
            <a:solidFill>
              <a:srgbClr val="FFFF00"/>
            </a:solidFill>
          </a:endParaRPr>
        </a:p>
      </dgm:t>
    </dgm:pt>
    <dgm:pt modelId="{B8A53BED-24EC-45B3-8234-E99124833CB6}" type="parTrans" cxnId="{06BAAC0E-476E-4B68-850F-277D53E0BEE0}">
      <dgm:prSet/>
      <dgm:spPr/>
      <dgm:t>
        <a:bodyPr/>
        <a:lstStyle/>
        <a:p>
          <a:endParaRPr lang="en-ZA"/>
        </a:p>
      </dgm:t>
    </dgm:pt>
    <dgm:pt modelId="{E69CEE71-10D4-489E-A526-12093B1DD716}" type="sibTrans" cxnId="{06BAAC0E-476E-4B68-850F-277D53E0BEE0}">
      <dgm:prSet/>
      <dgm:spPr/>
      <dgm:t>
        <a:bodyPr/>
        <a:lstStyle/>
        <a:p>
          <a:endParaRPr lang="en-ZA"/>
        </a:p>
      </dgm:t>
    </dgm:pt>
    <dgm:pt modelId="{CD2AC28A-128D-45CA-B709-A6C42B480344}" type="pres">
      <dgm:prSet presAssocID="{BDFC4325-AEC1-4165-A2D3-243BA1E1AB39}" presName="compositeShape" presStyleCnt="0">
        <dgm:presLayoutVars>
          <dgm:chMax val="7"/>
          <dgm:dir/>
          <dgm:resizeHandles val="exact"/>
        </dgm:presLayoutVars>
      </dgm:prSet>
      <dgm:spPr/>
    </dgm:pt>
    <dgm:pt modelId="{5417BB4E-647A-4330-87EC-BACA6EB9D60E}" type="pres">
      <dgm:prSet presAssocID="{49EEFC13-55B3-4840-90C5-60032F43DFB5}" presName="circ1" presStyleLbl="vennNode1" presStyleIdx="0" presStyleCnt="3"/>
      <dgm:spPr/>
      <dgm:t>
        <a:bodyPr/>
        <a:lstStyle/>
        <a:p>
          <a:endParaRPr lang="en-ZA"/>
        </a:p>
      </dgm:t>
    </dgm:pt>
    <dgm:pt modelId="{D8EC6A63-14CB-4DB5-AB64-C30BDAAE189C}" type="pres">
      <dgm:prSet presAssocID="{49EEFC13-55B3-4840-90C5-60032F43DFB5}" presName="circ1Tx" presStyleLbl="revTx" presStyleIdx="0" presStyleCnt="0">
        <dgm:presLayoutVars>
          <dgm:chMax val="0"/>
          <dgm:chPref val="0"/>
          <dgm:bulletEnabled val="1"/>
        </dgm:presLayoutVars>
      </dgm:prSet>
      <dgm:spPr/>
      <dgm:t>
        <a:bodyPr/>
        <a:lstStyle/>
        <a:p>
          <a:endParaRPr lang="en-ZA"/>
        </a:p>
      </dgm:t>
    </dgm:pt>
    <dgm:pt modelId="{6C0A1408-97BE-43DE-862C-F2C959FABF34}" type="pres">
      <dgm:prSet presAssocID="{126CEFC5-98F3-4BB0-B7FF-0983B5A68051}" presName="circ2" presStyleLbl="vennNode1" presStyleIdx="1" presStyleCnt="3"/>
      <dgm:spPr/>
      <dgm:t>
        <a:bodyPr/>
        <a:lstStyle/>
        <a:p>
          <a:endParaRPr lang="en-ZA"/>
        </a:p>
      </dgm:t>
    </dgm:pt>
    <dgm:pt modelId="{E8D723E5-8590-4C77-8047-4D49C5110C08}" type="pres">
      <dgm:prSet presAssocID="{126CEFC5-98F3-4BB0-B7FF-0983B5A68051}" presName="circ2Tx" presStyleLbl="revTx" presStyleIdx="0" presStyleCnt="0">
        <dgm:presLayoutVars>
          <dgm:chMax val="0"/>
          <dgm:chPref val="0"/>
          <dgm:bulletEnabled val="1"/>
        </dgm:presLayoutVars>
      </dgm:prSet>
      <dgm:spPr/>
      <dgm:t>
        <a:bodyPr/>
        <a:lstStyle/>
        <a:p>
          <a:endParaRPr lang="en-ZA"/>
        </a:p>
      </dgm:t>
    </dgm:pt>
    <dgm:pt modelId="{2C3A9AA4-6FE0-4CFB-B160-9C2859A5580D}" type="pres">
      <dgm:prSet presAssocID="{8A5FF745-0E5B-4DA7-9800-70B34D8A2C74}" presName="circ3" presStyleLbl="vennNode1" presStyleIdx="2" presStyleCnt="3"/>
      <dgm:spPr/>
      <dgm:t>
        <a:bodyPr/>
        <a:lstStyle/>
        <a:p>
          <a:endParaRPr lang="en-ZA"/>
        </a:p>
      </dgm:t>
    </dgm:pt>
    <dgm:pt modelId="{E17612DE-37A1-4F84-86B1-DC7DFAC84D36}" type="pres">
      <dgm:prSet presAssocID="{8A5FF745-0E5B-4DA7-9800-70B34D8A2C74}" presName="circ3Tx" presStyleLbl="revTx" presStyleIdx="0" presStyleCnt="0">
        <dgm:presLayoutVars>
          <dgm:chMax val="0"/>
          <dgm:chPref val="0"/>
          <dgm:bulletEnabled val="1"/>
        </dgm:presLayoutVars>
      </dgm:prSet>
      <dgm:spPr/>
      <dgm:t>
        <a:bodyPr/>
        <a:lstStyle/>
        <a:p>
          <a:endParaRPr lang="en-ZA"/>
        </a:p>
      </dgm:t>
    </dgm:pt>
  </dgm:ptLst>
  <dgm:cxnLst>
    <dgm:cxn modelId="{AD857D46-C3FE-43E4-A265-0356E97E5C76}" srcId="{BDFC4325-AEC1-4165-A2D3-243BA1E1AB39}" destId="{126CEFC5-98F3-4BB0-B7FF-0983B5A68051}" srcOrd="1" destOrd="0" parTransId="{8EC8E03A-05D7-4CBA-8957-45E74014FA70}" sibTransId="{E7A28CFB-3865-4187-81FF-01A4228F0999}"/>
    <dgm:cxn modelId="{7F82CA05-5DCF-4436-AC9C-63BB280A8CDF}" type="presOf" srcId="{126CEFC5-98F3-4BB0-B7FF-0983B5A68051}" destId="{E8D723E5-8590-4C77-8047-4D49C5110C08}" srcOrd="1" destOrd="0" presId="urn:microsoft.com/office/officeart/2005/8/layout/venn1"/>
    <dgm:cxn modelId="{06BAAC0E-476E-4B68-850F-277D53E0BEE0}" srcId="{BDFC4325-AEC1-4165-A2D3-243BA1E1AB39}" destId="{8A5FF745-0E5B-4DA7-9800-70B34D8A2C74}" srcOrd="2" destOrd="0" parTransId="{B8A53BED-24EC-45B3-8234-E99124833CB6}" sibTransId="{E69CEE71-10D4-489E-A526-12093B1DD716}"/>
    <dgm:cxn modelId="{B061A0F4-58CB-4548-8D4D-D347939D0DF6}" srcId="{BDFC4325-AEC1-4165-A2D3-243BA1E1AB39}" destId="{49EEFC13-55B3-4840-90C5-60032F43DFB5}" srcOrd="0" destOrd="0" parTransId="{2E8E256F-AC20-4845-BDC8-AE24E99EF445}" sibTransId="{184A619C-3E43-44EB-9DB4-D44C55E42C32}"/>
    <dgm:cxn modelId="{E1EC199C-BEEA-4534-B9D3-BA825AB87A34}" type="presOf" srcId="{8A5FF745-0E5B-4DA7-9800-70B34D8A2C74}" destId="{E17612DE-37A1-4F84-86B1-DC7DFAC84D36}" srcOrd="1" destOrd="0" presId="urn:microsoft.com/office/officeart/2005/8/layout/venn1"/>
    <dgm:cxn modelId="{4B8E62D6-0454-4AEC-A59E-51D13A9FD08A}" type="presOf" srcId="{49EEFC13-55B3-4840-90C5-60032F43DFB5}" destId="{5417BB4E-647A-4330-87EC-BACA6EB9D60E}" srcOrd="0" destOrd="0" presId="urn:microsoft.com/office/officeart/2005/8/layout/venn1"/>
    <dgm:cxn modelId="{3C116932-E72C-4455-82D1-74974E6DF606}" type="presOf" srcId="{BDFC4325-AEC1-4165-A2D3-243BA1E1AB39}" destId="{CD2AC28A-128D-45CA-B709-A6C42B480344}" srcOrd="0" destOrd="0" presId="urn:microsoft.com/office/officeart/2005/8/layout/venn1"/>
    <dgm:cxn modelId="{25746BA4-A28B-45C9-ADC6-CCA84F03885B}" type="presOf" srcId="{49EEFC13-55B3-4840-90C5-60032F43DFB5}" destId="{D8EC6A63-14CB-4DB5-AB64-C30BDAAE189C}" srcOrd="1" destOrd="0" presId="urn:microsoft.com/office/officeart/2005/8/layout/venn1"/>
    <dgm:cxn modelId="{CA92312E-1169-49FD-8211-39553CF6247A}" type="presOf" srcId="{8A5FF745-0E5B-4DA7-9800-70B34D8A2C74}" destId="{2C3A9AA4-6FE0-4CFB-B160-9C2859A5580D}" srcOrd="0" destOrd="0" presId="urn:microsoft.com/office/officeart/2005/8/layout/venn1"/>
    <dgm:cxn modelId="{A7B63DA3-236B-491A-88C8-E8A1BED86826}" type="presOf" srcId="{126CEFC5-98F3-4BB0-B7FF-0983B5A68051}" destId="{6C0A1408-97BE-43DE-862C-F2C959FABF34}" srcOrd="0" destOrd="0" presId="urn:microsoft.com/office/officeart/2005/8/layout/venn1"/>
    <dgm:cxn modelId="{ADC31720-637B-49EC-A0FB-0F82DB849F3F}" type="presParOf" srcId="{CD2AC28A-128D-45CA-B709-A6C42B480344}" destId="{5417BB4E-647A-4330-87EC-BACA6EB9D60E}" srcOrd="0" destOrd="0" presId="urn:microsoft.com/office/officeart/2005/8/layout/venn1"/>
    <dgm:cxn modelId="{A10BB331-4E28-4E8B-BB75-A86C7D79D6F9}" type="presParOf" srcId="{CD2AC28A-128D-45CA-B709-A6C42B480344}" destId="{D8EC6A63-14CB-4DB5-AB64-C30BDAAE189C}" srcOrd="1" destOrd="0" presId="urn:microsoft.com/office/officeart/2005/8/layout/venn1"/>
    <dgm:cxn modelId="{E14CE68A-0548-4CE9-8D00-53D536A56CFC}" type="presParOf" srcId="{CD2AC28A-128D-45CA-B709-A6C42B480344}" destId="{6C0A1408-97BE-43DE-862C-F2C959FABF34}" srcOrd="2" destOrd="0" presId="urn:microsoft.com/office/officeart/2005/8/layout/venn1"/>
    <dgm:cxn modelId="{2BB2AEC5-15F8-4E82-9CF7-63D77FB1B878}" type="presParOf" srcId="{CD2AC28A-128D-45CA-B709-A6C42B480344}" destId="{E8D723E5-8590-4C77-8047-4D49C5110C08}" srcOrd="3" destOrd="0" presId="urn:microsoft.com/office/officeart/2005/8/layout/venn1"/>
    <dgm:cxn modelId="{5E33C328-769A-4602-89A6-7AF0923DEA72}" type="presParOf" srcId="{CD2AC28A-128D-45CA-B709-A6C42B480344}" destId="{2C3A9AA4-6FE0-4CFB-B160-9C2859A5580D}" srcOrd="4" destOrd="0" presId="urn:microsoft.com/office/officeart/2005/8/layout/venn1"/>
    <dgm:cxn modelId="{78C9C1E6-51BB-4A09-AF81-0C001BC192AD}" type="presParOf" srcId="{CD2AC28A-128D-45CA-B709-A6C42B480344}" destId="{E17612DE-37A1-4F84-86B1-DC7DFAC84D36}" srcOrd="5"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17BB4E-647A-4330-87EC-BACA6EB9D60E}">
      <dsp:nvSpPr>
        <dsp:cNvPr id="0" name=""/>
        <dsp:cNvSpPr/>
      </dsp:nvSpPr>
      <dsp:spPr>
        <a:xfrm>
          <a:off x="1828799" y="50799"/>
          <a:ext cx="2438400" cy="2438400"/>
        </a:xfrm>
        <a:prstGeom prst="ellipse">
          <a:avLst/>
        </a:prstGeom>
        <a:solidFill>
          <a:schemeClr val="accent2">
            <a:alpha val="70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r>
            <a:rPr lang="en-ZA" sz="1800" b="1" kern="1200" dirty="0" smtClean="0">
              <a:solidFill>
                <a:srgbClr val="FFFF00"/>
              </a:solidFill>
            </a:rPr>
            <a:t>Teaching</a:t>
          </a:r>
          <a:endParaRPr lang="en-ZA" sz="1800" b="1" kern="1200" dirty="0">
            <a:solidFill>
              <a:srgbClr val="FFFF00"/>
            </a:solidFill>
          </a:endParaRPr>
        </a:p>
      </dsp:txBody>
      <dsp:txXfrm>
        <a:off x="2153920" y="477519"/>
        <a:ext cx="1788160" cy="1097280"/>
      </dsp:txXfrm>
    </dsp:sp>
    <dsp:sp modelId="{6C0A1408-97BE-43DE-862C-F2C959FABF34}">
      <dsp:nvSpPr>
        <dsp:cNvPr id="0" name=""/>
        <dsp:cNvSpPr/>
      </dsp:nvSpPr>
      <dsp:spPr>
        <a:xfrm>
          <a:off x="2708656" y="1574800"/>
          <a:ext cx="2438400" cy="2438400"/>
        </a:xfrm>
        <a:prstGeom prst="ellipse">
          <a:avLst/>
        </a:prstGeom>
        <a:solidFill>
          <a:schemeClr val="accent2">
            <a:alpha val="70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r>
            <a:rPr lang="en-ZA" sz="1800" b="1" kern="1200" dirty="0" smtClean="0">
              <a:solidFill>
                <a:srgbClr val="FFFF00"/>
              </a:solidFill>
            </a:rPr>
            <a:t>Assessment</a:t>
          </a:r>
          <a:endParaRPr lang="en-ZA" sz="1800" b="1" kern="1200" dirty="0">
            <a:solidFill>
              <a:srgbClr val="FFFF00"/>
            </a:solidFill>
          </a:endParaRPr>
        </a:p>
      </dsp:txBody>
      <dsp:txXfrm>
        <a:off x="3454400" y="2204720"/>
        <a:ext cx="1463040" cy="1341120"/>
      </dsp:txXfrm>
    </dsp:sp>
    <dsp:sp modelId="{2C3A9AA4-6FE0-4CFB-B160-9C2859A5580D}">
      <dsp:nvSpPr>
        <dsp:cNvPr id="0" name=""/>
        <dsp:cNvSpPr/>
      </dsp:nvSpPr>
      <dsp:spPr>
        <a:xfrm>
          <a:off x="948943" y="1574800"/>
          <a:ext cx="2438400" cy="2438400"/>
        </a:xfrm>
        <a:prstGeom prst="ellipse">
          <a:avLst/>
        </a:prstGeom>
        <a:solidFill>
          <a:schemeClr val="accent2">
            <a:alpha val="70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r>
            <a:rPr lang="en-ZA" sz="1800" b="1" kern="1200" dirty="0" smtClean="0">
              <a:solidFill>
                <a:srgbClr val="FFFF00"/>
              </a:solidFill>
            </a:rPr>
            <a:t>Curriculum development</a:t>
          </a:r>
          <a:endParaRPr lang="en-ZA" sz="1800" b="1" kern="1200" dirty="0">
            <a:solidFill>
              <a:srgbClr val="FFFF00"/>
            </a:solidFill>
          </a:endParaRPr>
        </a:p>
      </dsp:txBody>
      <dsp:txXfrm>
        <a:off x="1178560" y="2204720"/>
        <a:ext cx="1463040" cy="1341120"/>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302068" cy="339759"/>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sz="quarter" idx="1"/>
          </p:nvPr>
        </p:nvSpPr>
        <p:spPr>
          <a:xfrm>
            <a:off x="5625425" y="0"/>
            <a:ext cx="4302067" cy="339759"/>
          </a:xfrm>
          <a:prstGeom prst="rect">
            <a:avLst/>
          </a:prstGeom>
        </p:spPr>
        <p:txBody>
          <a:bodyPr vert="horz" lIns="91440" tIns="45720" rIns="91440" bIns="45720" rtlCol="0"/>
          <a:lstStyle>
            <a:lvl1pPr algn="r">
              <a:defRPr sz="1200"/>
            </a:lvl1pPr>
          </a:lstStyle>
          <a:p>
            <a:fld id="{13F7BD69-5AD4-4681-A918-A9FAC56D68E2}" type="datetimeFigureOut">
              <a:rPr lang="en-ZA" smtClean="0"/>
              <a:t>2014/10/30</a:t>
            </a:fld>
            <a:endParaRPr lang="en-ZA"/>
          </a:p>
        </p:txBody>
      </p:sp>
      <p:sp>
        <p:nvSpPr>
          <p:cNvPr id="4" name="Footer Placeholder 3"/>
          <p:cNvSpPr>
            <a:spLocks noGrp="1"/>
          </p:cNvSpPr>
          <p:nvPr>
            <p:ph type="ftr" sz="quarter" idx="2"/>
          </p:nvPr>
        </p:nvSpPr>
        <p:spPr>
          <a:xfrm>
            <a:off x="0" y="6448895"/>
            <a:ext cx="4302068" cy="339758"/>
          </a:xfrm>
          <a:prstGeom prst="rect">
            <a:avLst/>
          </a:prstGeom>
        </p:spPr>
        <p:txBody>
          <a:bodyPr vert="horz" lIns="91440" tIns="45720" rIns="91440" bIns="45720" rtlCol="0" anchor="b"/>
          <a:lstStyle>
            <a:lvl1pPr algn="l">
              <a:defRPr sz="1200"/>
            </a:lvl1pPr>
          </a:lstStyle>
          <a:p>
            <a:endParaRPr lang="en-ZA"/>
          </a:p>
        </p:txBody>
      </p:sp>
      <p:sp>
        <p:nvSpPr>
          <p:cNvPr id="5" name="Slide Number Placeholder 4"/>
          <p:cNvSpPr>
            <a:spLocks noGrp="1"/>
          </p:cNvSpPr>
          <p:nvPr>
            <p:ph type="sldNum" sz="quarter" idx="3"/>
          </p:nvPr>
        </p:nvSpPr>
        <p:spPr>
          <a:xfrm>
            <a:off x="5625425" y="6448895"/>
            <a:ext cx="4302067" cy="339758"/>
          </a:xfrm>
          <a:prstGeom prst="rect">
            <a:avLst/>
          </a:prstGeom>
        </p:spPr>
        <p:txBody>
          <a:bodyPr vert="horz" lIns="91440" tIns="45720" rIns="91440" bIns="45720" rtlCol="0" anchor="b"/>
          <a:lstStyle>
            <a:lvl1pPr algn="r">
              <a:defRPr sz="1200"/>
            </a:lvl1pPr>
          </a:lstStyle>
          <a:p>
            <a:fld id="{D954B111-E8DC-4F2F-91D6-1621091E245B}" type="slidenum">
              <a:rPr lang="en-ZA" smtClean="0"/>
              <a:t>‹#›</a:t>
            </a:fld>
            <a:endParaRPr lang="en-ZA"/>
          </a:p>
        </p:txBody>
      </p:sp>
    </p:spTree>
    <p:extLst>
      <p:ext uri="{BB962C8B-B14F-4D97-AF65-F5344CB8AC3E}">
        <p14:creationId xmlns:p14="http://schemas.microsoft.com/office/powerpoint/2010/main" val="12031636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302919" cy="339487"/>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5624596" y="0"/>
            <a:ext cx="4302919" cy="339487"/>
          </a:xfrm>
          <a:prstGeom prst="rect">
            <a:avLst/>
          </a:prstGeom>
        </p:spPr>
        <p:txBody>
          <a:bodyPr vert="horz" lIns="91440" tIns="45720" rIns="91440" bIns="45720" rtlCol="0"/>
          <a:lstStyle>
            <a:lvl1pPr algn="r">
              <a:defRPr sz="1200"/>
            </a:lvl1pPr>
          </a:lstStyle>
          <a:p>
            <a:fld id="{0675602F-DDBA-48CE-95BA-91283091115E}" type="datetimeFigureOut">
              <a:rPr lang="en-ZA" smtClean="0"/>
              <a:pPr/>
              <a:t>2014/10/30</a:t>
            </a:fld>
            <a:endParaRPr lang="en-ZA"/>
          </a:p>
        </p:txBody>
      </p:sp>
      <p:sp>
        <p:nvSpPr>
          <p:cNvPr id="4" name="Slide Image Placeholder 3"/>
          <p:cNvSpPr>
            <a:spLocks noGrp="1" noRot="1" noChangeAspect="1"/>
          </p:cNvSpPr>
          <p:nvPr>
            <p:ph type="sldImg" idx="2"/>
          </p:nvPr>
        </p:nvSpPr>
        <p:spPr>
          <a:xfrm>
            <a:off x="3267075" y="509588"/>
            <a:ext cx="3395663" cy="254635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992982" y="3225126"/>
            <a:ext cx="7943850" cy="3055382"/>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6" name="Footer Placeholder 5"/>
          <p:cNvSpPr>
            <a:spLocks noGrp="1"/>
          </p:cNvSpPr>
          <p:nvPr>
            <p:ph type="ftr" sz="quarter" idx="4"/>
          </p:nvPr>
        </p:nvSpPr>
        <p:spPr>
          <a:xfrm>
            <a:off x="0" y="6449073"/>
            <a:ext cx="4302919" cy="339487"/>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5624596" y="6449073"/>
            <a:ext cx="4302919" cy="339487"/>
          </a:xfrm>
          <a:prstGeom prst="rect">
            <a:avLst/>
          </a:prstGeom>
        </p:spPr>
        <p:txBody>
          <a:bodyPr vert="horz" lIns="91440" tIns="45720" rIns="91440" bIns="45720" rtlCol="0" anchor="b"/>
          <a:lstStyle>
            <a:lvl1pPr algn="r">
              <a:defRPr sz="1200"/>
            </a:lvl1pPr>
          </a:lstStyle>
          <a:p>
            <a:fld id="{D9507576-B6BB-484B-BFB3-D080FA7EE09D}" type="slidenum">
              <a:rPr lang="en-ZA" smtClean="0"/>
              <a:pPr/>
              <a:t>‹#›</a:t>
            </a:fld>
            <a:endParaRPr lang="en-ZA"/>
          </a:p>
        </p:txBody>
      </p:sp>
    </p:spTree>
    <p:extLst>
      <p:ext uri="{BB962C8B-B14F-4D97-AF65-F5344CB8AC3E}">
        <p14:creationId xmlns:p14="http://schemas.microsoft.com/office/powerpoint/2010/main" val="8213238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9507576-B6BB-484B-BFB3-D080FA7EE09D}" type="slidenum">
              <a:rPr lang="en-ZA" smtClean="0"/>
              <a:pPr/>
              <a:t>20</a:t>
            </a:fld>
            <a:endParaRPr lang="en-ZA"/>
          </a:p>
        </p:txBody>
      </p:sp>
    </p:spTree>
    <p:extLst>
      <p:ext uri="{BB962C8B-B14F-4D97-AF65-F5344CB8AC3E}">
        <p14:creationId xmlns:p14="http://schemas.microsoft.com/office/powerpoint/2010/main" val="30530079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9507576-B6BB-484B-BFB3-D080FA7EE09D}" type="slidenum">
              <a:rPr lang="en-ZA" smtClean="0"/>
              <a:pPr/>
              <a:t>30</a:t>
            </a:fld>
            <a:endParaRPr lang="en-ZA"/>
          </a:p>
        </p:txBody>
      </p:sp>
    </p:spTree>
    <p:extLst>
      <p:ext uri="{BB962C8B-B14F-4D97-AF65-F5344CB8AC3E}">
        <p14:creationId xmlns:p14="http://schemas.microsoft.com/office/powerpoint/2010/main" val="12484694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52426" y="2895600"/>
            <a:ext cx="4572000" cy="1368798"/>
          </a:xfrm>
        </p:spPr>
        <p:txBody>
          <a:bodyPr>
            <a:normAutofit/>
          </a:bodyPr>
          <a:lstStyle>
            <a:lvl1pPr marL="0" indent="0" algn="l">
              <a:buNone/>
              <a:defRPr sz="2000" b="0" i="1" cap="none" spc="120" baseline="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5" name="Rectangle 14"/>
          <p:cNvSpPr/>
          <p:nvPr/>
        </p:nvSpPr>
        <p:spPr>
          <a:xfrm>
            <a:off x="0" y="4743451"/>
            <a:ext cx="9144000" cy="2114550"/>
          </a:xfrm>
          <a:prstGeom prst="rect">
            <a:avLst/>
          </a:prstGeom>
          <a:solidFill>
            <a:schemeClr val="accent5">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Connector 15"/>
          <p:cNvCxnSpPr/>
          <p:nvPr/>
        </p:nvCxnSpPr>
        <p:spPr>
          <a:xfrm>
            <a:off x="0" y="4714875"/>
            <a:ext cx="9144000" cy="158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Date Placeholder 21"/>
          <p:cNvSpPr>
            <a:spLocks noGrp="1"/>
          </p:cNvSpPr>
          <p:nvPr>
            <p:ph type="dt" sz="half" idx="10"/>
          </p:nvPr>
        </p:nvSpPr>
        <p:spPr/>
        <p:txBody>
          <a:bodyPr/>
          <a:lstStyle/>
          <a:p>
            <a:fld id="{6DC66FBF-5096-4645-9ECF-41F873BD4E02}" type="datetimeFigureOut">
              <a:rPr lang="en-ZA" smtClean="0"/>
              <a:pPr/>
              <a:t>2014/10/30</a:t>
            </a:fld>
            <a:endParaRPr lang="en-ZA"/>
          </a:p>
        </p:txBody>
      </p:sp>
      <p:sp>
        <p:nvSpPr>
          <p:cNvPr id="23" name="Slide Number Placeholder 22"/>
          <p:cNvSpPr>
            <a:spLocks noGrp="1"/>
          </p:cNvSpPr>
          <p:nvPr>
            <p:ph type="sldNum" sz="quarter" idx="11"/>
          </p:nvPr>
        </p:nvSpPr>
        <p:spPr/>
        <p:txBody>
          <a:bodyPr/>
          <a:lstStyle/>
          <a:p>
            <a:fld id="{1B38174B-7997-4632-968A-5954E6421B88}" type="slidenum">
              <a:rPr lang="en-ZA" smtClean="0"/>
              <a:pPr/>
              <a:t>‹#›</a:t>
            </a:fld>
            <a:endParaRPr lang="en-ZA"/>
          </a:p>
        </p:txBody>
      </p:sp>
      <p:sp>
        <p:nvSpPr>
          <p:cNvPr id="24" name="Footer Placeholder 23"/>
          <p:cNvSpPr>
            <a:spLocks noGrp="1"/>
          </p:cNvSpPr>
          <p:nvPr>
            <p:ph type="ftr" sz="quarter" idx="12"/>
          </p:nvPr>
        </p:nvSpPr>
        <p:spPr/>
        <p:txBody>
          <a:bodyPr/>
          <a:lstStyle/>
          <a:p>
            <a:endParaRPr lang="en-ZA"/>
          </a:p>
        </p:txBody>
      </p:sp>
      <p:sp>
        <p:nvSpPr>
          <p:cNvPr id="12" name="Title 11"/>
          <p:cNvSpPr>
            <a:spLocks noGrp="1"/>
          </p:cNvSpPr>
          <p:nvPr>
            <p:ph type="title"/>
          </p:nvPr>
        </p:nvSpPr>
        <p:spPr>
          <a:xfrm>
            <a:off x="352426" y="457200"/>
            <a:ext cx="7680960" cy="2438399"/>
          </a:xfrm>
        </p:spPr>
        <p:txBody>
          <a:bodyPr>
            <a:normAutofit/>
          </a:bodyPr>
          <a:lstStyle>
            <a:lvl1pPr>
              <a:spcBef>
                <a:spcPts val="0"/>
              </a:spcBef>
              <a:defRPr kumimoji="0" lang="en-US" sz="6000" b="1" i="0" u="none" strike="noStrike" kern="1200" cap="none" spc="0" normalizeH="0" baseline="0" noProof="0" smtClean="0">
                <a:ln>
                  <a:noFill/>
                </a:ln>
                <a:gradFill>
                  <a:gsLst>
                    <a:gs pos="0">
                      <a:schemeClr val="tx1">
                        <a:alpha val="92000"/>
                      </a:schemeClr>
                    </a:gs>
                    <a:gs pos="45000">
                      <a:schemeClr val="tx1">
                        <a:alpha val="51000"/>
                      </a:schemeClr>
                    </a:gs>
                    <a:gs pos="100000">
                      <a:schemeClr val="tx1"/>
                    </a:gs>
                  </a:gsLst>
                  <a:lin ang="3600000" scaled="0"/>
                </a:gradFill>
                <a:effectLst/>
                <a:uLnTx/>
                <a:uFillTx/>
                <a:latin typeface="+mj-lt"/>
                <a:ea typeface="+mj-ea"/>
                <a:cs typeface="Tunga" pitchFamily="2"/>
              </a:defRPr>
            </a:lvl1pPr>
          </a:lstStyle>
          <a:p>
            <a:r>
              <a:rPr lang="en-US"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Content Placeholder 30"/>
          <p:cNvSpPr>
            <a:spLocks noGrp="1"/>
          </p:cNvSpPr>
          <p:nvPr>
            <p:ph sz="quarter" idx="13"/>
          </p:nvPr>
        </p:nvSpPr>
        <p:spPr>
          <a:xfrm>
            <a:off x="352426" y="1463040"/>
            <a:ext cx="7680960" cy="4724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Date Placeholder 11"/>
          <p:cNvSpPr>
            <a:spLocks noGrp="1"/>
          </p:cNvSpPr>
          <p:nvPr>
            <p:ph type="dt" sz="half" idx="14"/>
          </p:nvPr>
        </p:nvSpPr>
        <p:spPr/>
        <p:txBody>
          <a:bodyPr/>
          <a:lstStyle/>
          <a:p>
            <a:fld id="{6DC66FBF-5096-4645-9ECF-41F873BD4E02}" type="datetimeFigureOut">
              <a:rPr lang="en-ZA" smtClean="0"/>
              <a:pPr/>
              <a:t>2014/10/30</a:t>
            </a:fld>
            <a:endParaRPr lang="en-ZA"/>
          </a:p>
        </p:txBody>
      </p:sp>
      <p:sp>
        <p:nvSpPr>
          <p:cNvPr id="19" name="Slide Number Placeholder 18"/>
          <p:cNvSpPr>
            <a:spLocks noGrp="1"/>
          </p:cNvSpPr>
          <p:nvPr>
            <p:ph type="sldNum" sz="quarter" idx="15"/>
          </p:nvPr>
        </p:nvSpPr>
        <p:spPr/>
        <p:txBody>
          <a:bodyPr/>
          <a:lstStyle/>
          <a:p>
            <a:fld id="{1B38174B-7997-4632-968A-5954E6421B88}" type="slidenum">
              <a:rPr lang="en-ZA" smtClean="0"/>
              <a:pPr/>
              <a:t>‹#›</a:t>
            </a:fld>
            <a:endParaRPr lang="en-ZA"/>
          </a:p>
        </p:txBody>
      </p:sp>
      <p:sp>
        <p:nvSpPr>
          <p:cNvPr id="21" name="Footer Placeholder 20"/>
          <p:cNvSpPr>
            <a:spLocks noGrp="1"/>
          </p:cNvSpPr>
          <p:nvPr>
            <p:ph type="ftr" sz="quarter" idx="16"/>
          </p:nvPr>
        </p:nvSpPr>
        <p:spPr/>
        <p:txBody>
          <a:bodyPr/>
          <a:lstStyle/>
          <a:p>
            <a:endParaRPr lang="en-ZA"/>
          </a:p>
        </p:txBody>
      </p:sp>
      <p:sp>
        <p:nvSpPr>
          <p:cNvPr id="8" name="Title 7"/>
          <p:cNvSpPr>
            <a:spLocks noGrp="1"/>
          </p:cNvSpPr>
          <p:nvPr>
            <p:ph type="title"/>
          </p:nvPr>
        </p:nvSpPr>
        <p:spPr/>
        <p:txBody>
          <a:bodyPr/>
          <a:lstStyle/>
          <a:p>
            <a:r>
              <a:rPr lang="en-US" smtClean="0"/>
              <a:t>Click to edit Master title style</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ubtitle 2"/>
          <p:cNvSpPr>
            <a:spLocks noGrp="1"/>
          </p:cNvSpPr>
          <p:nvPr>
            <p:ph type="subTitle" idx="1"/>
          </p:nvPr>
        </p:nvSpPr>
        <p:spPr>
          <a:xfrm>
            <a:off x="352426" y="4003302"/>
            <a:ext cx="4572000" cy="1178298"/>
          </a:xfrm>
        </p:spPr>
        <p:txBody>
          <a:bodyPr>
            <a:normAutofit/>
          </a:bodyPr>
          <a:lstStyle>
            <a:lvl1pPr marL="0" indent="0" algn="l">
              <a:buNone/>
              <a:defRPr sz="2000" b="0" i="1" cap="none" spc="120" baseline="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6" name="Date Placeholder 15"/>
          <p:cNvSpPr>
            <a:spLocks noGrp="1"/>
          </p:cNvSpPr>
          <p:nvPr>
            <p:ph type="dt" sz="half" idx="10"/>
          </p:nvPr>
        </p:nvSpPr>
        <p:spPr/>
        <p:txBody>
          <a:bodyPr/>
          <a:lstStyle/>
          <a:p>
            <a:fld id="{6DC66FBF-5096-4645-9ECF-41F873BD4E02}" type="datetimeFigureOut">
              <a:rPr lang="en-ZA" smtClean="0"/>
              <a:pPr/>
              <a:t>2014/10/30</a:t>
            </a:fld>
            <a:endParaRPr lang="en-ZA"/>
          </a:p>
        </p:txBody>
      </p:sp>
      <p:sp>
        <p:nvSpPr>
          <p:cNvPr id="20" name="Slide Number Placeholder 19"/>
          <p:cNvSpPr>
            <a:spLocks noGrp="1"/>
          </p:cNvSpPr>
          <p:nvPr>
            <p:ph type="sldNum" sz="quarter" idx="11"/>
          </p:nvPr>
        </p:nvSpPr>
        <p:spPr/>
        <p:txBody>
          <a:bodyPr/>
          <a:lstStyle/>
          <a:p>
            <a:fld id="{1B38174B-7997-4632-968A-5954E6421B88}" type="slidenum">
              <a:rPr lang="en-ZA" smtClean="0"/>
              <a:pPr/>
              <a:t>‹#›</a:t>
            </a:fld>
            <a:endParaRPr lang="en-ZA"/>
          </a:p>
        </p:txBody>
      </p:sp>
      <p:sp>
        <p:nvSpPr>
          <p:cNvPr id="21" name="Footer Placeholder 20"/>
          <p:cNvSpPr>
            <a:spLocks noGrp="1"/>
          </p:cNvSpPr>
          <p:nvPr>
            <p:ph type="ftr" sz="quarter" idx="12"/>
          </p:nvPr>
        </p:nvSpPr>
        <p:spPr/>
        <p:txBody>
          <a:bodyPr/>
          <a:lstStyle/>
          <a:p>
            <a:endParaRPr lang="en-ZA"/>
          </a:p>
        </p:txBody>
      </p:sp>
      <p:sp>
        <p:nvSpPr>
          <p:cNvPr id="13" name="Rectangle 12"/>
          <p:cNvSpPr/>
          <p:nvPr/>
        </p:nvSpPr>
        <p:spPr>
          <a:xfrm>
            <a:off x="0" y="0"/>
            <a:ext cx="9144000" cy="1828800"/>
          </a:xfrm>
          <a:prstGeom prst="rect">
            <a:avLst/>
          </a:prstGeom>
          <a:solidFill>
            <a:schemeClr val="accent5">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p:cNvCxnSpPr/>
          <p:nvPr/>
        </p:nvCxnSpPr>
        <p:spPr>
          <a:xfrm>
            <a:off x="-4439" y="1828800"/>
            <a:ext cx="9144000" cy="158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itle 13"/>
          <p:cNvSpPr>
            <a:spLocks noGrp="1"/>
          </p:cNvSpPr>
          <p:nvPr>
            <p:ph type="title"/>
          </p:nvPr>
        </p:nvSpPr>
        <p:spPr>
          <a:xfrm>
            <a:off x="354366" y="1990078"/>
            <a:ext cx="8439912" cy="1984248"/>
          </a:xfrm>
        </p:spPr>
        <p:txBody>
          <a:bodyPr>
            <a:noAutofit/>
          </a:bodyPr>
          <a:lstStyle>
            <a:lvl1pPr>
              <a:defRPr kumimoji="0" lang="en-US" sz="6000" b="1" i="0" u="none" strike="noStrike" kern="1200" cap="none" spc="0" normalizeH="0" baseline="0" noProof="0" dirty="0" smtClean="0">
                <a:ln>
                  <a:noFill/>
                </a:ln>
                <a:gradFill>
                  <a:gsLst>
                    <a:gs pos="0">
                      <a:schemeClr val="tx1">
                        <a:alpha val="92000"/>
                      </a:schemeClr>
                    </a:gs>
                    <a:gs pos="45000">
                      <a:schemeClr val="tx1">
                        <a:alpha val="51000"/>
                      </a:schemeClr>
                    </a:gs>
                    <a:gs pos="100000">
                      <a:schemeClr val="tx1"/>
                    </a:gs>
                  </a:gsLst>
                  <a:lin ang="3600000" scaled="0"/>
                </a:gradFill>
                <a:effectLst/>
                <a:uLnTx/>
                <a:uFillTx/>
                <a:latin typeface="+mj-lt"/>
                <a:ea typeface="+mj-ea"/>
                <a:cs typeface="Tunga" pitchFamily="2"/>
              </a:defRPr>
            </a:lvl1pPr>
          </a:lstStyle>
          <a:p>
            <a:pPr marL="0" marR="0" lvl="0" indent="0" algn="l" defTabSz="914400" rtl="0" eaLnBrk="1" fontAlgn="auto" latinLnBrk="0" hangingPunct="1">
              <a:lnSpc>
                <a:spcPct val="100000"/>
              </a:lnSpc>
              <a:spcBef>
                <a:spcPts val="400"/>
              </a:spcBef>
              <a:spcAft>
                <a:spcPts val="0"/>
              </a:spcAft>
              <a:buClrTx/>
              <a:buSzTx/>
              <a:buFontTx/>
              <a:buNone/>
              <a:tabLst/>
              <a:defRPr/>
            </a:pPr>
            <a:r>
              <a:rPr lang="en-US" smtClean="0"/>
              <a:t>Click to edit Master title style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0" name="Rectangle 9"/>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Content Placeholder 11"/>
          <p:cNvSpPr>
            <a:spLocks noGrp="1"/>
          </p:cNvSpPr>
          <p:nvPr>
            <p:ph sz="quarter" idx="14"/>
          </p:nvPr>
        </p:nvSpPr>
        <p:spPr>
          <a:xfrm>
            <a:off x="4901184" y="1463040"/>
            <a:ext cx="3886200" cy="4288536"/>
          </a:xfrm>
        </p:spPr>
        <p:txBody>
          <a:bodyPr>
            <a:normAutofit/>
          </a:bodyPr>
          <a:lstStyle>
            <a:lvl1pPr>
              <a:defRPr sz="1600"/>
            </a:lvl1pPr>
            <a:lvl2pPr>
              <a:defRPr sz="16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8" name="Content Placeholder 30"/>
          <p:cNvSpPr>
            <a:spLocks noGrp="1"/>
          </p:cNvSpPr>
          <p:nvPr>
            <p:ph sz="quarter" idx="13"/>
          </p:nvPr>
        </p:nvSpPr>
        <p:spPr>
          <a:xfrm>
            <a:off x="352426" y="1463040"/>
            <a:ext cx="3886200" cy="4288536"/>
          </a:xfrm>
        </p:spPr>
        <p:txBody>
          <a:bodyPr>
            <a:normAutofit/>
          </a:bodyPr>
          <a:lstStyle>
            <a:lvl1pPr>
              <a:defRPr sz="1600"/>
            </a:lvl1pPr>
            <a:lvl2pPr>
              <a:defRPr sz="16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7" name="Title 26"/>
          <p:cNvSpPr>
            <a:spLocks noGrp="1"/>
          </p:cNvSpPr>
          <p:nvPr>
            <p:ph type="title"/>
          </p:nvPr>
        </p:nvSpPr>
        <p:spPr/>
        <p:txBody>
          <a:bodyPr/>
          <a:lstStyle/>
          <a:p>
            <a:r>
              <a:rPr lang="en-US" smtClean="0"/>
              <a:t>Click to edit Master title style</a:t>
            </a:r>
            <a:endParaRPr lang="en-US" dirty="0"/>
          </a:p>
        </p:txBody>
      </p:sp>
      <p:sp>
        <p:nvSpPr>
          <p:cNvPr id="20" name="Date Placeholder 19"/>
          <p:cNvSpPr>
            <a:spLocks noGrp="1"/>
          </p:cNvSpPr>
          <p:nvPr>
            <p:ph type="dt" sz="half" idx="15"/>
          </p:nvPr>
        </p:nvSpPr>
        <p:spPr/>
        <p:txBody>
          <a:bodyPr/>
          <a:lstStyle/>
          <a:p>
            <a:fld id="{6DC66FBF-5096-4645-9ECF-41F873BD4E02}" type="datetimeFigureOut">
              <a:rPr lang="en-ZA" smtClean="0"/>
              <a:pPr/>
              <a:t>2014/10/30</a:t>
            </a:fld>
            <a:endParaRPr lang="en-ZA"/>
          </a:p>
        </p:txBody>
      </p:sp>
      <p:sp>
        <p:nvSpPr>
          <p:cNvPr id="25" name="Slide Number Placeholder 24"/>
          <p:cNvSpPr>
            <a:spLocks noGrp="1"/>
          </p:cNvSpPr>
          <p:nvPr>
            <p:ph type="sldNum" sz="quarter" idx="16"/>
          </p:nvPr>
        </p:nvSpPr>
        <p:spPr/>
        <p:txBody>
          <a:bodyPr/>
          <a:lstStyle/>
          <a:p>
            <a:fld id="{1B38174B-7997-4632-968A-5954E6421B88}" type="slidenum">
              <a:rPr lang="en-ZA" smtClean="0"/>
              <a:pPr/>
              <a:t>‹#›</a:t>
            </a:fld>
            <a:endParaRPr lang="en-ZA"/>
          </a:p>
        </p:txBody>
      </p:sp>
      <p:sp>
        <p:nvSpPr>
          <p:cNvPr id="26" name="Footer Placeholder 25"/>
          <p:cNvSpPr>
            <a:spLocks noGrp="1"/>
          </p:cNvSpPr>
          <p:nvPr>
            <p:ph type="ftr" sz="quarter" idx="17"/>
          </p:nvPr>
        </p:nvSpPr>
        <p:spPr/>
        <p:txBody>
          <a:bodyPr/>
          <a:lstStyle/>
          <a:p>
            <a:endParaRPr lang="en-Z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3" name="Rectangle 12"/>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 Placeholder 3"/>
          <p:cNvSpPr>
            <a:spLocks noGrp="1"/>
          </p:cNvSpPr>
          <p:nvPr>
            <p:ph type="body" sz="half" idx="2"/>
          </p:nvPr>
        </p:nvSpPr>
        <p:spPr>
          <a:xfrm>
            <a:off x="352426" y="1463040"/>
            <a:ext cx="3886200" cy="509587"/>
          </a:xfrm>
        </p:spPr>
        <p:txBody>
          <a:bodyPr>
            <a:normAutofit/>
          </a:bodyPr>
          <a:lstStyle>
            <a:lvl1pPr marL="0" indent="0">
              <a:buNone/>
              <a:defRPr sz="2000" b="0" i="1" spc="0" baseline="0">
                <a:solidFill>
                  <a:schemeClr val="tx1"/>
                </a:solidFill>
                <a:latin typeface="+mj-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9" name="Text Placeholder 3"/>
          <p:cNvSpPr>
            <a:spLocks noGrp="1"/>
          </p:cNvSpPr>
          <p:nvPr>
            <p:ph type="body" sz="half" idx="15"/>
          </p:nvPr>
        </p:nvSpPr>
        <p:spPr>
          <a:xfrm>
            <a:off x="4900613" y="1463040"/>
            <a:ext cx="3886200" cy="509587"/>
          </a:xfrm>
        </p:spPr>
        <p:txBody>
          <a:bodyPr>
            <a:normAutofit/>
          </a:bodyPr>
          <a:lstStyle>
            <a:lvl1pPr marL="0" indent="0">
              <a:buNone/>
              <a:defRPr sz="2000" b="0" i="1" spc="0" baseline="0">
                <a:solidFill>
                  <a:schemeClr val="tx1"/>
                </a:solidFill>
                <a:latin typeface="+mj-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Content Placeholder 11"/>
          <p:cNvSpPr>
            <a:spLocks noGrp="1"/>
          </p:cNvSpPr>
          <p:nvPr>
            <p:ph sz="quarter" idx="14"/>
          </p:nvPr>
        </p:nvSpPr>
        <p:spPr>
          <a:xfrm>
            <a:off x="4900613" y="2011680"/>
            <a:ext cx="3886200" cy="3736848"/>
          </a:xfrm>
        </p:spPr>
        <p:txBody>
          <a:bodyPr>
            <a:normAutofit/>
          </a:bodyPr>
          <a:lstStyle>
            <a:lvl1pPr>
              <a:defRPr sz="1600"/>
            </a:lvl1pPr>
            <a:lvl2pPr>
              <a:defRPr sz="16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8" name="Content Placeholder 30"/>
          <p:cNvSpPr>
            <a:spLocks noGrp="1"/>
          </p:cNvSpPr>
          <p:nvPr>
            <p:ph sz="quarter" idx="13"/>
          </p:nvPr>
        </p:nvSpPr>
        <p:spPr>
          <a:xfrm>
            <a:off x="352426" y="2011680"/>
            <a:ext cx="3886200" cy="3736848"/>
          </a:xfrm>
        </p:spPr>
        <p:txBody>
          <a:bodyPr>
            <a:normAutofit/>
          </a:bodyPr>
          <a:lstStyle>
            <a:lvl1pPr>
              <a:defRPr sz="1600"/>
            </a:lvl1pPr>
            <a:lvl2pPr>
              <a:defRPr sz="16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0" name="Title 29"/>
          <p:cNvSpPr>
            <a:spLocks noGrp="1"/>
          </p:cNvSpPr>
          <p:nvPr>
            <p:ph type="title"/>
          </p:nvPr>
        </p:nvSpPr>
        <p:spPr/>
        <p:txBody>
          <a:bodyPr/>
          <a:lstStyle/>
          <a:p>
            <a:r>
              <a:rPr lang="en-US" smtClean="0"/>
              <a:t>Click to edit Master title style</a:t>
            </a:r>
            <a:endParaRPr lang="en-US"/>
          </a:p>
        </p:txBody>
      </p:sp>
      <p:sp>
        <p:nvSpPr>
          <p:cNvPr id="20" name="Date Placeholder 19"/>
          <p:cNvSpPr>
            <a:spLocks noGrp="1"/>
          </p:cNvSpPr>
          <p:nvPr>
            <p:ph type="dt" sz="half" idx="16"/>
          </p:nvPr>
        </p:nvSpPr>
        <p:spPr/>
        <p:txBody>
          <a:bodyPr/>
          <a:lstStyle/>
          <a:p>
            <a:fld id="{6DC66FBF-5096-4645-9ECF-41F873BD4E02}" type="datetimeFigureOut">
              <a:rPr lang="en-ZA" smtClean="0"/>
              <a:pPr/>
              <a:t>2014/10/30</a:t>
            </a:fld>
            <a:endParaRPr lang="en-ZA"/>
          </a:p>
        </p:txBody>
      </p:sp>
      <p:sp>
        <p:nvSpPr>
          <p:cNvPr id="24" name="Slide Number Placeholder 23"/>
          <p:cNvSpPr>
            <a:spLocks noGrp="1"/>
          </p:cNvSpPr>
          <p:nvPr>
            <p:ph type="sldNum" sz="quarter" idx="17"/>
          </p:nvPr>
        </p:nvSpPr>
        <p:spPr/>
        <p:txBody>
          <a:bodyPr/>
          <a:lstStyle/>
          <a:p>
            <a:fld id="{1B38174B-7997-4632-968A-5954E6421B88}" type="slidenum">
              <a:rPr lang="en-ZA" smtClean="0"/>
              <a:pPr/>
              <a:t>‹#›</a:t>
            </a:fld>
            <a:endParaRPr lang="en-ZA"/>
          </a:p>
        </p:txBody>
      </p:sp>
      <p:sp>
        <p:nvSpPr>
          <p:cNvPr id="29" name="Footer Placeholder 28"/>
          <p:cNvSpPr>
            <a:spLocks noGrp="1"/>
          </p:cNvSpPr>
          <p:nvPr>
            <p:ph type="ftr" sz="quarter" idx="18"/>
          </p:nvPr>
        </p:nvSpPr>
        <p:spPr/>
        <p:txBody>
          <a:bodyPr/>
          <a:lstStyle/>
          <a:p>
            <a:endParaRPr lang="en-Z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Date Placeholder 10"/>
          <p:cNvSpPr>
            <a:spLocks noGrp="1"/>
          </p:cNvSpPr>
          <p:nvPr>
            <p:ph type="dt" sz="half" idx="10"/>
          </p:nvPr>
        </p:nvSpPr>
        <p:spPr/>
        <p:txBody>
          <a:bodyPr/>
          <a:lstStyle/>
          <a:p>
            <a:fld id="{6DC66FBF-5096-4645-9ECF-41F873BD4E02}" type="datetimeFigureOut">
              <a:rPr lang="en-ZA" smtClean="0"/>
              <a:pPr/>
              <a:t>2014/10/30</a:t>
            </a:fld>
            <a:endParaRPr lang="en-ZA"/>
          </a:p>
        </p:txBody>
      </p:sp>
      <p:sp>
        <p:nvSpPr>
          <p:cNvPr id="14" name="Slide Number Placeholder 13"/>
          <p:cNvSpPr>
            <a:spLocks noGrp="1"/>
          </p:cNvSpPr>
          <p:nvPr>
            <p:ph type="sldNum" sz="quarter" idx="11"/>
          </p:nvPr>
        </p:nvSpPr>
        <p:spPr/>
        <p:txBody>
          <a:bodyPr/>
          <a:lstStyle/>
          <a:p>
            <a:fld id="{1B38174B-7997-4632-968A-5954E6421B88}" type="slidenum">
              <a:rPr lang="en-ZA" smtClean="0"/>
              <a:pPr/>
              <a:t>‹#›</a:t>
            </a:fld>
            <a:endParaRPr lang="en-ZA"/>
          </a:p>
        </p:txBody>
      </p:sp>
      <p:sp>
        <p:nvSpPr>
          <p:cNvPr id="18" name="Footer Placeholder 17"/>
          <p:cNvSpPr>
            <a:spLocks noGrp="1"/>
          </p:cNvSpPr>
          <p:nvPr>
            <p:ph type="ftr" sz="quarter" idx="12"/>
          </p:nvPr>
        </p:nvSpPr>
        <p:spPr/>
        <p:txBody>
          <a:bodyPr/>
          <a:lstStyle/>
          <a:p>
            <a:endParaRPr lang="en-ZA"/>
          </a:p>
        </p:txBody>
      </p:sp>
      <p:sp>
        <p:nvSpPr>
          <p:cNvPr id="15" name="Title 14"/>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Date Placeholder 6"/>
          <p:cNvSpPr>
            <a:spLocks noGrp="1"/>
          </p:cNvSpPr>
          <p:nvPr>
            <p:ph type="dt" sz="half" idx="10"/>
          </p:nvPr>
        </p:nvSpPr>
        <p:spPr/>
        <p:txBody>
          <a:bodyPr/>
          <a:lstStyle/>
          <a:p>
            <a:fld id="{6DC66FBF-5096-4645-9ECF-41F873BD4E02}" type="datetimeFigureOut">
              <a:rPr lang="en-ZA" smtClean="0"/>
              <a:pPr/>
              <a:t>2014/10/30</a:t>
            </a:fld>
            <a:endParaRPr lang="en-ZA"/>
          </a:p>
        </p:txBody>
      </p:sp>
      <p:sp>
        <p:nvSpPr>
          <p:cNvPr id="12" name="Slide Number Placeholder 11"/>
          <p:cNvSpPr>
            <a:spLocks noGrp="1"/>
          </p:cNvSpPr>
          <p:nvPr>
            <p:ph type="sldNum" sz="quarter" idx="11"/>
          </p:nvPr>
        </p:nvSpPr>
        <p:spPr/>
        <p:txBody>
          <a:bodyPr/>
          <a:lstStyle/>
          <a:p>
            <a:fld id="{1B38174B-7997-4632-968A-5954E6421B88}" type="slidenum">
              <a:rPr lang="en-ZA" smtClean="0"/>
              <a:pPr/>
              <a:t>‹#›</a:t>
            </a:fld>
            <a:endParaRPr lang="en-ZA"/>
          </a:p>
        </p:txBody>
      </p:sp>
      <p:sp>
        <p:nvSpPr>
          <p:cNvPr id="13" name="Footer Placeholder 12"/>
          <p:cNvSpPr>
            <a:spLocks noGrp="1"/>
          </p:cNvSpPr>
          <p:nvPr>
            <p:ph type="ftr" sz="quarter" idx="12"/>
          </p:nvPr>
        </p:nvSpPr>
        <p:spPr/>
        <p:txBody>
          <a:bodyPr/>
          <a:lstStyle/>
          <a:p>
            <a:endParaRPr lang="en-Z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0" y="5734050"/>
            <a:ext cx="9144000" cy="1123950"/>
          </a:xfrm>
          <a:prstGeom prst="rect">
            <a:avLst/>
          </a:prstGeom>
          <a:solidFill>
            <a:schemeClr val="accent5">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Connector 21"/>
          <p:cNvCxnSpPr/>
          <p:nvPr/>
        </p:nvCxnSpPr>
        <p:spPr>
          <a:xfrm>
            <a:off x="0" y="5695950"/>
            <a:ext cx="9144000" cy="158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Title 23"/>
          <p:cNvSpPr>
            <a:spLocks noGrp="1"/>
          </p:cNvSpPr>
          <p:nvPr>
            <p:ph type="title"/>
          </p:nvPr>
        </p:nvSpPr>
        <p:spPr/>
        <p:txBody>
          <a:bodyPr/>
          <a:lstStyle/>
          <a:p>
            <a:r>
              <a:rPr lang="en-US" smtClean="0"/>
              <a:t>Click to edit Master title style</a:t>
            </a:r>
            <a:endParaRPr lang="en-US"/>
          </a:p>
        </p:txBody>
      </p:sp>
      <p:sp>
        <p:nvSpPr>
          <p:cNvPr id="11" name="Text Placeholder 3"/>
          <p:cNvSpPr>
            <a:spLocks noGrp="1"/>
          </p:cNvSpPr>
          <p:nvPr>
            <p:ph type="body" sz="half" idx="2"/>
          </p:nvPr>
        </p:nvSpPr>
        <p:spPr>
          <a:xfrm>
            <a:off x="352426" y="1463040"/>
            <a:ext cx="3381375" cy="3967162"/>
          </a:xfrm>
        </p:spPr>
        <p:txBody>
          <a:bodyPr>
            <a:normAutofit/>
          </a:bodyPr>
          <a:lstStyle>
            <a:lvl1pPr marL="0" indent="0">
              <a:lnSpc>
                <a:spcPct val="150000"/>
              </a:lnSpc>
              <a:buNone/>
              <a:defRPr sz="1600" b="0" i="1" spc="0" baseline="0">
                <a:solidFill>
                  <a:schemeClr val="tx2"/>
                </a:solidFill>
                <a:latin typeface="+mn-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6" name="Content Placeholder 11"/>
          <p:cNvSpPr>
            <a:spLocks noGrp="1"/>
          </p:cNvSpPr>
          <p:nvPr>
            <p:ph sz="quarter" idx="14"/>
          </p:nvPr>
        </p:nvSpPr>
        <p:spPr>
          <a:xfrm>
            <a:off x="4105275" y="1463040"/>
            <a:ext cx="4681538" cy="3968496"/>
          </a:xfrm>
        </p:spPr>
        <p:txBody>
          <a:bodyPr>
            <a:normAutofit/>
          </a:bodyPr>
          <a:lstStyle>
            <a:lvl1pPr>
              <a:defRPr sz="1600"/>
            </a:lvl1pPr>
            <a:lvl2pPr>
              <a:defRPr sz="16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Date Placeholder 12"/>
          <p:cNvSpPr>
            <a:spLocks noGrp="1"/>
          </p:cNvSpPr>
          <p:nvPr>
            <p:ph type="dt" sz="half" idx="15"/>
          </p:nvPr>
        </p:nvSpPr>
        <p:spPr/>
        <p:txBody>
          <a:bodyPr/>
          <a:lstStyle/>
          <a:p>
            <a:fld id="{6DC66FBF-5096-4645-9ECF-41F873BD4E02}" type="datetimeFigureOut">
              <a:rPr lang="en-ZA" smtClean="0"/>
              <a:pPr/>
              <a:t>2014/10/30</a:t>
            </a:fld>
            <a:endParaRPr lang="en-ZA"/>
          </a:p>
        </p:txBody>
      </p:sp>
      <p:sp>
        <p:nvSpPr>
          <p:cNvPr id="18" name="Slide Number Placeholder 17"/>
          <p:cNvSpPr>
            <a:spLocks noGrp="1"/>
          </p:cNvSpPr>
          <p:nvPr>
            <p:ph type="sldNum" sz="quarter" idx="16"/>
          </p:nvPr>
        </p:nvSpPr>
        <p:spPr/>
        <p:txBody>
          <a:bodyPr/>
          <a:lstStyle/>
          <a:p>
            <a:fld id="{1B38174B-7997-4632-968A-5954E6421B88}" type="slidenum">
              <a:rPr lang="en-ZA" smtClean="0"/>
              <a:pPr/>
              <a:t>‹#›</a:t>
            </a:fld>
            <a:endParaRPr lang="en-ZA"/>
          </a:p>
        </p:txBody>
      </p:sp>
      <p:sp>
        <p:nvSpPr>
          <p:cNvPr id="20" name="Footer Placeholder 19"/>
          <p:cNvSpPr>
            <a:spLocks noGrp="1"/>
          </p:cNvSpPr>
          <p:nvPr>
            <p:ph type="ftr" sz="quarter" idx="17"/>
          </p:nvPr>
        </p:nvSpPr>
        <p:spPr/>
        <p:txBody>
          <a:bodyPr/>
          <a:lstStyle/>
          <a:p>
            <a:endParaRPr lang="en-Z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0" name="Rectangle 9"/>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5229224" y="0"/>
            <a:ext cx="3914775" cy="5657850"/>
          </a:xfrm>
        </p:spPr>
        <p:txBody>
          <a:bodyPr anchor="ctr" anchorCtr="0"/>
          <a:lstStyle>
            <a:lvl1pPr marL="0" indent="0" algn="ctr">
              <a:buNone/>
              <a:defRPr sz="32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25" name="Text Placeholder 24"/>
          <p:cNvSpPr>
            <a:spLocks noGrp="1"/>
          </p:cNvSpPr>
          <p:nvPr>
            <p:ph type="body" sz="quarter" idx="13"/>
          </p:nvPr>
        </p:nvSpPr>
        <p:spPr>
          <a:xfrm>
            <a:off x="352426" y="1600199"/>
            <a:ext cx="4572000" cy="3593237"/>
          </a:xfrm>
        </p:spPr>
        <p:txBody>
          <a:bodyPr>
            <a:normAutofit/>
          </a:bodyPr>
          <a:lstStyle>
            <a:lvl1pPr marL="0" indent="0">
              <a:lnSpc>
                <a:spcPct val="150000"/>
              </a:lnSpc>
              <a:spcBef>
                <a:spcPts val="0"/>
              </a:spcBef>
              <a:buNone/>
              <a:defRPr sz="1600" i="1">
                <a:solidFill>
                  <a:schemeClr val="tx1"/>
                </a:solidFill>
              </a:defRPr>
            </a:lvl1pPr>
            <a:lvl2pPr marL="171450" indent="1588">
              <a:buNone/>
              <a:defRPr>
                <a:solidFill>
                  <a:schemeClr val="bg2"/>
                </a:solidFill>
              </a:defRPr>
            </a:lvl2pPr>
            <a:lvl3pPr marL="344488" indent="6350">
              <a:buNone/>
              <a:defRPr>
                <a:solidFill>
                  <a:schemeClr val="bg2"/>
                </a:solidFill>
              </a:defRPr>
            </a:lvl3pPr>
            <a:lvl4pPr marL="515938" indent="3175">
              <a:buNone/>
              <a:defRPr>
                <a:solidFill>
                  <a:schemeClr val="bg2"/>
                </a:solidFill>
              </a:defRPr>
            </a:lvl4pPr>
            <a:lvl5pPr marL="688975" indent="-1588">
              <a:buNone/>
              <a:defRPr>
                <a:solidFill>
                  <a:schemeClr val="bg2"/>
                </a:solidFill>
              </a:defRPr>
            </a:lvl5pPr>
          </a:lstStyle>
          <a:p>
            <a:pPr lvl="0"/>
            <a:r>
              <a:rPr lang="en-US" smtClean="0"/>
              <a:t>Click to edit Master text styles</a:t>
            </a:r>
          </a:p>
        </p:txBody>
      </p:sp>
      <p:sp>
        <p:nvSpPr>
          <p:cNvPr id="11" name="Rectangle 10"/>
          <p:cNvSpPr/>
          <p:nvPr/>
        </p:nvSpPr>
        <p:spPr>
          <a:xfrm>
            <a:off x="0" y="5734050"/>
            <a:ext cx="9144000" cy="1123950"/>
          </a:xfrm>
          <a:prstGeom prst="rect">
            <a:avLst/>
          </a:prstGeom>
          <a:solidFill>
            <a:schemeClr val="accent5">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p:cNvCxnSpPr/>
          <p:nvPr/>
        </p:nvCxnSpPr>
        <p:spPr>
          <a:xfrm>
            <a:off x="0" y="5695950"/>
            <a:ext cx="9144000" cy="158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Title Placeholder 1"/>
          <p:cNvSpPr>
            <a:spLocks noGrp="1"/>
          </p:cNvSpPr>
          <p:nvPr>
            <p:ph type="title"/>
          </p:nvPr>
        </p:nvSpPr>
        <p:spPr>
          <a:xfrm>
            <a:off x="352425" y="275208"/>
            <a:ext cx="4572000" cy="1324992"/>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
        <p:nvSpPr>
          <p:cNvPr id="13" name="Date Placeholder 12"/>
          <p:cNvSpPr>
            <a:spLocks noGrp="1"/>
          </p:cNvSpPr>
          <p:nvPr>
            <p:ph type="dt" sz="half" idx="14"/>
          </p:nvPr>
        </p:nvSpPr>
        <p:spPr/>
        <p:txBody>
          <a:bodyPr/>
          <a:lstStyle/>
          <a:p>
            <a:fld id="{6DC66FBF-5096-4645-9ECF-41F873BD4E02}" type="datetimeFigureOut">
              <a:rPr lang="en-ZA" smtClean="0"/>
              <a:pPr/>
              <a:t>2014/10/30</a:t>
            </a:fld>
            <a:endParaRPr lang="en-ZA"/>
          </a:p>
        </p:txBody>
      </p:sp>
      <p:sp>
        <p:nvSpPr>
          <p:cNvPr id="20" name="Slide Number Placeholder 19"/>
          <p:cNvSpPr>
            <a:spLocks noGrp="1"/>
          </p:cNvSpPr>
          <p:nvPr>
            <p:ph type="sldNum" sz="quarter" idx="15"/>
          </p:nvPr>
        </p:nvSpPr>
        <p:spPr/>
        <p:txBody>
          <a:bodyPr/>
          <a:lstStyle/>
          <a:p>
            <a:fld id="{1B38174B-7997-4632-968A-5954E6421B88}" type="slidenum">
              <a:rPr lang="en-ZA" smtClean="0"/>
              <a:pPr/>
              <a:t>‹#›</a:t>
            </a:fld>
            <a:endParaRPr lang="en-ZA"/>
          </a:p>
        </p:txBody>
      </p:sp>
      <p:sp>
        <p:nvSpPr>
          <p:cNvPr id="21" name="Footer Placeholder 20"/>
          <p:cNvSpPr>
            <a:spLocks noGrp="1"/>
          </p:cNvSpPr>
          <p:nvPr>
            <p:ph type="ftr" sz="quarter" idx="16"/>
          </p:nvPr>
        </p:nvSpPr>
        <p:spPr/>
        <p:txBody>
          <a:bodyPr/>
          <a:lstStyle/>
          <a:p>
            <a:endParaRPr lang="en-Z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DC66FBF-5096-4645-9ECF-41F873BD4E02}" type="datetimeFigureOut">
              <a:rPr lang="en-ZA" smtClean="0"/>
              <a:pPr/>
              <a:t>2014/10/30</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1B38174B-7997-4632-968A-5954E6421B88}" type="slidenum">
              <a:rPr lang="en-ZA" smtClean="0"/>
              <a:pPr/>
              <a:t>‹#›</a:t>
            </a:fld>
            <a:endParaRPr lang="en-Z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DC66FBF-5096-4645-9ECF-41F873BD4E02}" type="datetimeFigureOut">
              <a:rPr lang="en-ZA" smtClean="0"/>
              <a:pPr/>
              <a:t>2014/10/30</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1B38174B-7997-4632-968A-5954E6421B88}" type="slidenum">
              <a:rPr lang="en-ZA" smtClean="0"/>
              <a:pPr/>
              <a:t>‹#›</a:t>
            </a:fld>
            <a:endParaRPr lang="en-Z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52426" y="228600"/>
            <a:ext cx="7680960" cy="1066800"/>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352426" y="1463040"/>
            <a:ext cx="7680960" cy="43434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352426" y="6543676"/>
            <a:ext cx="1466850" cy="247650"/>
          </a:xfrm>
          <a:prstGeom prst="rect">
            <a:avLst/>
          </a:prstGeom>
        </p:spPr>
        <p:txBody>
          <a:bodyPr vert="horz" lIns="91440" tIns="45720" rIns="91440" bIns="45720" rtlCol="0" anchor="ctr">
            <a:normAutofit/>
          </a:bodyPr>
          <a:lstStyle>
            <a:lvl1pPr algn="l">
              <a:defRPr sz="1000" b="1">
                <a:solidFill>
                  <a:schemeClr val="tx1">
                    <a:alpha val="65000"/>
                  </a:schemeClr>
                </a:solidFill>
              </a:defRPr>
            </a:lvl1pPr>
          </a:lstStyle>
          <a:p>
            <a:fld id="{6DC66FBF-5096-4645-9ECF-41F873BD4E02}" type="datetimeFigureOut">
              <a:rPr lang="en-ZA" smtClean="0"/>
              <a:pPr/>
              <a:t>2014/10/30</a:t>
            </a:fld>
            <a:endParaRPr lang="en-ZA"/>
          </a:p>
        </p:txBody>
      </p:sp>
      <p:sp>
        <p:nvSpPr>
          <p:cNvPr id="5" name="Footer Placeholder 4"/>
          <p:cNvSpPr>
            <a:spLocks noGrp="1"/>
          </p:cNvSpPr>
          <p:nvPr>
            <p:ph type="ftr" sz="quarter" idx="3"/>
          </p:nvPr>
        </p:nvSpPr>
        <p:spPr>
          <a:xfrm>
            <a:off x="1809749" y="6543676"/>
            <a:ext cx="4086225" cy="247650"/>
          </a:xfrm>
          <a:prstGeom prst="rect">
            <a:avLst/>
          </a:prstGeom>
        </p:spPr>
        <p:txBody>
          <a:bodyPr vert="horz" lIns="91440" tIns="45720" rIns="91440" bIns="45720" rtlCol="0" anchor="ctr">
            <a:normAutofit/>
          </a:bodyPr>
          <a:lstStyle>
            <a:lvl1pPr algn="l">
              <a:defRPr sz="1000" b="1" i="1">
                <a:solidFill>
                  <a:schemeClr val="tx1">
                    <a:alpha val="65000"/>
                  </a:schemeClr>
                </a:solidFill>
              </a:defRPr>
            </a:lvl1pPr>
          </a:lstStyle>
          <a:p>
            <a:endParaRPr lang="en-ZA"/>
          </a:p>
        </p:txBody>
      </p:sp>
      <p:sp>
        <p:nvSpPr>
          <p:cNvPr id="6" name="Slide Number Placeholder 5"/>
          <p:cNvSpPr>
            <a:spLocks noGrp="1"/>
          </p:cNvSpPr>
          <p:nvPr>
            <p:ph type="sldNum" sz="quarter" idx="4"/>
          </p:nvPr>
        </p:nvSpPr>
        <p:spPr>
          <a:xfrm>
            <a:off x="7886700" y="6543676"/>
            <a:ext cx="876300" cy="247650"/>
          </a:xfrm>
          <a:prstGeom prst="rect">
            <a:avLst/>
          </a:prstGeom>
        </p:spPr>
        <p:txBody>
          <a:bodyPr vert="horz" lIns="91440" tIns="45720" rIns="91440" bIns="45720" rtlCol="0" anchor="ctr">
            <a:normAutofit/>
          </a:bodyPr>
          <a:lstStyle>
            <a:lvl1pPr algn="r">
              <a:defRPr sz="1000" b="1">
                <a:solidFill>
                  <a:schemeClr val="tx1">
                    <a:alpha val="65000"/>
                  </a:schemeClr>
                </a:solidFill>
              </a:defRPr>
            </a:lvl1pPr>
          </a:lstStyle>
          <a:p>
            <a:fld id="{1B38174B-7997-4632-968A-5954E6421B88}" type="slidenum">
              <a:rPr lang="en-ZA" smtClean="0"/>
              <a:pPr/>
              <a:t>‹#›</a:t>
            </a:fld>
            <a:endParaRPr lang="en-ZA"/>
          </a:p>
        </p:txBody>
      </p:sp>
    </p:spTree>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spcBef>
          <a:spcPts val="400"/>
        </a:spcBef>
        <a:buNone/>
        <a:defRPr sz="4000" b="0" kern="1200" cap="none" spc="0" baseline="0">
          <a:solidFill>
            <a:schemeClr val="tx1"/>
          </a:solidFill>
          <a:latin typeface="+mj-lt"/>
          <a:ea typeface="+mj-ea"/>
          <a:cs typeface="Tunga" pitchFamily="2"/>
        </a:defRPr>
      </a:lvl1pPr>
    </p:titleStyle>
    <p:bodyStyle>
      <a:lvl1pPr marL="0" indent="0" algn="l" defTabSz="914400" rtl="0" eaLnBrk="1" latinLnBrk="0" hangingPunct="1">
        <a:spcBef>
          <a:spcPts val="1200"/>
        </a:spcBef>
        <a:spcAft>
          <a:spcPts val="0"/>
        </a:spcAft>
        <a:buClr>
          <a:schemeClr val="accent5"/>
        </a:buClr>
        <a:buFont typeface="Arial" pitchFamily="34" charset="0"/>
        <a:buNone/>
        <a:defRPr sz="1800" b="0" i="0" kern="1200" cap="none" spc="30" baseline="0">
          <a:solidFill>
            <a:schemeClr val="tx1"/>
          </a:solidFill>
          <a:latin typeface="+mn-lt"/>
          <a:ea typeface="+mn-ea"/>
          <a:cs typeface="Tahoma" pitchFamily="34" charset="0"/>
        </a:defRPr>
      </a:lvl1pPr>
      <a:lvl2pPr marL="171450" indent="-171450"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2pPr>
      <a:lvl3pPr marL="344488" indent="-165100"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3pPr>
      <a:lvl4pPr marL="517525" indent="-169863"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4pPr>
      <a:lvl5pPr marL="688975" indent="-173038"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5pPr>
      <a:lvl6pPr marL="868680"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6pPr>
      <a:lvl7pPr marL="1069848"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7pPr>
      <a:lvl8pPr marL="1243584"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8pPr>
      <a:lvl9pPr marL="1408176"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755576" y="3212976"/>
            <a:ext cx="5616624" cy="1267446"/>
          </a:xfrm>
        </p:spPr>
        <p:txBody>
          <a:bodyPr>
            <a:normAutofit/>
          </a:bodyPr>
          <a:lstStyle/>
          <a:p>
            <a:r>
              <a:rPr lang="en-ZA" sz="3200" dirty="0" smtClean="0">
                <a:solidFill>
                  <a:srgbClr val="D04F00"/>
                </a:solidFill>
              </a:rPr>
              <a:t>Workshop for private higher education institutions</a:t>
            </a:r>
          </a:p>
        </p:txBody>
      </p:sp>
      <p:sp>
        <p:nvSpPr>
          <p:cNvPr id="2" name="Title 1"/>
          <p:cNvSpPr>
            <a:spLocks noGrp="1"/>
          </p:cNvSpPr>
          <p:nvPr>
            <p:ph type="title"/>
          </p:nvPr>
        </p:nvSpPr>
        <p:spPr>
          <a:xfrm>
            <a:off x="755576" y="486545"/>
            <a:ext cx="7632848" cy="2438399"/>
          </a:xfrm>
        </p:spPr>
        <p:txBody>
          <a:bodyPr>
            <a:noAutofit/>
          </a:bodyPr>
          <a:lstStyle/>
          <a:p>
            <a:r>
              <a:rPr lang="en-ZA" sz="3600" dirty="0" smtClean="0">
                <a:solidFill>
                  <a:srgbClr val="D04F00"/>
                </a:solidFill>
              </a:rPr>
              <a:t>The Quality Enhancement Project</a:t>
            </a:r>
            <a:br>
              <a:rPr lang="en-ZA" sz="3600" dirty="0" smtClean="0">
                <a:solidFill>
                  <a:srgbClr val="D04F00"/>
                </a:solidFill>
              </a:rPr>
            </a:br>
            <a:r>
              <a:rPr lang="en-ZA" sz="3600" dirty="0" smtClean="0">
                <a:solidFill>
                  <a:srgbClr val="D04F00"/>
                </a:solidFill>
              </a:rPr>
              <a:t>Focus Area 1: Enhancing academics as teachers</a:t>
            </a:r>
            <a:endParaRPr lang="en-ZA" sz="3600" dirty="0">
              <a:solidFill>
                <a:srgbClr val="D04F00"/>
              </a:solidFill>
            </a:endParaRPr>
          </a:p>
        </p:txBody>
      </p:sp>
      <p:pic>
        <p:nvPicPr>
          <p:cNvPr id="5" name="Picture 4"/>
          <p:cNvPicPr/>
          <p:nvPr/>
        </p:nvPicPr>
        <p:blipFill>
          <a:blip r:embed="rId2">
            <a:extLst>
              <a:ext uri="{28A0092B-C50C-407E-A947-70E740481C1C}">
                <a14:useLocalDpi xmlns:a14="http://schemas.microsoft.com/office/drawing/2010/main" val="0"/>
              </a:ext>
            </a:extLst>
          </a:blip>
          <a:srcRect/>
          <a:stretch>
            <a:fillRect/>
          </a:stretch>
        </p:blipFill>
        <p:spPr bwMode="auto">
          <a:xfrm>
            <a:off x="5508104" y="4869160"/>
            <a:ext cx="3352800" cy="1570990"/>
          </a:xfrm>
          <a:prstGeom prst="rect">
            <a:avLst/>
          </a:prstGeom>
          <a:noFill/>
          <a:ln>
            <a:noFill/>
          </a:ln>
        </p:spPr>
      </p:pic>
    </p:spTree>
    <p:extLst>
      <p:ext uri="{BB962C8B-B14F-4D97-AF65-F5344CB8AC3E}">
        <p14:creationId xmlns:p14="http://schemas.microsoft.com/office/powerpoint/2010/main" val="40119870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quarter" idx="13"/>
          </p:nvPr>
        </p:nvSpPr>
        <p:spPr/>
        <p:txBody>
          <a:bodyPr>
            <a:normAutofit/>
          </a:bodyPr>
          <a:lstStyle/>
          <a:p>
            <a:r>
              <a:rPr lang="en-ZA" sz="2400" dirty="0" smtClean="0">
                <a:solidFill>
                  <a:schemeClr val="tx2"/>
                </a:solidFill>
                <a:latin typeface="Arial" pitchFamily="34" charset="0"/>
                <a:cs typeface="Arial" pitchFamily="34" charset="0"/>
              </a:rPr>
              <a:t>SA population			51.8 million</a:t>
            </a:r>
          </a:p>
          <a:p>
            <a:r>
              <a:rPr lang="en-ZA" sz="2400" dirty="0" smtClean="0">
                <a:solidFill>
                  <a:schemeClr val="tx2"/>
                </a:solidFill>
                <a:latin typeface="Arial" pitchFamily="34" charset="0"/>
                <a:cs typeface="Arial" pitchFamily="34" charset="0"/>
              </a:rPr>
              <a:t>No. 15-19 year olds			5.0 million</a:t>
            </a:r>
          </a:p>
          <a:p>
            <a:r>
              <a:rPr lang="en-ZA" sz="2400" dirty="0" smtClean="0">
                <a:solidFill>
                  <a:schemeClr val="tx2"/>
                </a:solidFill>
                <a:latin typeface="Arial" pitchFamily="34" charset="0"/>
                <a:cs typeface="Arial" pitchFamily="34" charset="0"/>
              </a:rPr>
              <a:t>No. 20-24 year-olds		5.4 million</a:t>
            </a:r>
          </a:p>
          <a:p>
            <a:r>
              <a:rPr lang="en-ZA" sz="2400" dirty="0" smtClean="0">
                <a:solidFill>
                  <a:schemeClr val="tx2"/>
                </a:solidFill>
                <a:latin typeface="Arial" pitchFamily="34" charset="0"/>
                <a:cs typeface="Arial" pitchFamily="34" charset="0"/>
              </a:rPr>
              <a:t>No. HE students			938 200</a:t>
            </a:r>
          </a:p>
          <a:p>
            <a:r>
              <a:rPr lang="en-ZA" sz="2400" dirty="0" smtClean="0">
                <a:solidFill>
                  <a:schemeClr val="tx2"/>
                </a:solidFill>
                <a:latin typeface="Arial" pitchFamily="34" charset="0"/>
                <a:cs typeface="Arial" pitchFamily="34" charset="0"/>
              </a:rPr>
              <a:t>20-24 year old participation rate  17% </a:t>
            </a:r>
          </a:p>
          <a:p>
            <a:r>
              <a:rPr lang="en-ZA" sz="2400" dirty="0">
                <a:solidFill>
                  <a:schemeClr val="tx2"/>
                </a:solidFill>
                <a:latin typeface="Arial" pitchFamily="34" charset="0"/>
                <a:cs typeface="Arial" pitchFamily="34" charset="0"/>
              </a:rPr>
              <a:t>	</a:t>
            </a:r>
            <a:r>
              <a:rPr lang="en-ZA" sz="2400" dirty="0" smtClean="0">
                <a:solidFill>
                  <a:schemeClr val="tx2"/>
                </a:solidFill>
                <a:latin typeface="Arial" pitchFamily="34" charset="0"/>
                <a:cs typeface="Arial" pitchFamily="34" charset="0"/>
              </a:rPr>
              <a:t>Black African			14%</a:t>
            </a:r>
          </a:p>
          <a:p>
            <a:r>
              <a:rPr lang="en-ZA" sz="2400" dirty="0">
                <a:solidFill>
                  <a:schemeClr val="tx2"/>
                </a:solidFill>
                <a:latin typeface="Arial" pitchFamily="34" charset="0"/>
                <a:cs typeface="Arial" pitchFamily="34" charset="0"/>
              </a:rPr>
              <a:t>	</a:t>
            </a:r>
            <a:r>
              <a:rPr lang="en-ZA" sz="2400" dirty="0" smtClean="0">
                <a:solidFill>
                  <a:schemeClr val="tx2"/>
                </a:solidFill>
                <a:latin typeface="Arial" pitchFamily="34" charset="0"/>
                <a:cs typeface="Arial" pitchFamily="34" charset="0"/>
              </a:rPr>
              <a:t>White				57%</a:t>
            </a:r>
          </a:p>
          <a:p>
            <a:endParaRPr lang="en-ZA" sz="2400" dirty="0">
              <a:solidFill>
                <a:schemeClr val="tx2"/>
              </a:solidFill>
              <a:latin typeface="Arial" pitchFamily="34" charset="0"/>
              <a:cs typeface="Arial" pitchFamily="34" charset="0"/>
            </a:endParaRPr>
          </a:p>
        </p:txBody>
      </p:sp>
      <p:sp>
        <p:nvSpPr>
          <p:cNvPr id="3" name="Title 2"/>
          <p:cNvSpPr>
            <a:spLocks noGrp="1"/>
          </p:cNvSpPr>
          <p:nvPr>
            <p:ph type="title"/>
          </p:nvPr>
        </p:nvSpPr>
        <p:spPr/>
        <p:txBody>
          <a:bodyPr/>
          <a:lstStyle/>
          <a:p>
            <a:r>
              <a:rPr lang="en-ZA" b="1" dirty="0" smtClean="0"/>
              <a:t>Key statistics for 2011</a:t>
            </a:r>
            <a:endParaRPr lang="en-ZA" b="1" dirty="0"/>
          </a:p>
        </p:txBody>
      </p:sp>
      <p:pic>
        <p:nvPicPr>
          <p:cNvPr id="5" name="Picture 4"/>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1520" y="5725379"/>
            <a:ext cx="2016224" cy="824210"/>
          </a:xfrm>
          <a:prstGeom prst="rect">
            <a:avLst/>
          </a:prstGeom>
          <a:noFill/>
          <a:ln>
            <a:noFill/>
          </a:ln>
        </p:spPr>
      </p:pic>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4619" y="5733256"/>
            <a:ext cx="1331590" cy="9007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665241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52426" y="228600"/>
            <a:ext cx="7680960" cy="896144"/>
          </a:xfrm>
        </p:spPr>
        <p:txBody>
          <a:bodyPr>
            <a:normAutofit/>
          </a:bodyPr>
          <a:lstStyle/>
          <a:p>
            <a:r>
              <a:rPr lang="en-ZA" sz="2400" b="1" dirty="0" smtClean="0"/>
              <a:t>Throughput rates for 3-year degree 2006 student cohort in public HEIs (excluding UNISA)</a:t>
            </a:r>
            <a:endParaRPr lang="en-ZA" sz="2400" b="1"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268760"/>
            <a:ext cx="8413750" cy="4937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539552" y="6268670"/>
            <a:ext cx="7056784" cy="369332"/>
          </a:xfrm>
          <a:prstGeom prst="rect">
            <a:avLst/>
          </a:prstGeom>
          <a:noFill/>
        </p:spPr>
        <p:txBody>
          <a:bodyPr wrap="square" rtlCol="0">
            <a:spAutoFit/>
          </a:bodyPr>
          <a:lstStyle/>
          <a:p>
            <a:r>
              <a:rPr lang="en-ZA" b="1" dirty="0" smtClean="0">
                <a:solidFill>
                  <a:schemeClr val="bg2"/>
                </a:solidFill>
              </a:rPr>
              <a:t>(</a:t>
            </a:r>
            <a:r>
              <a:rPr lang="en-ZA" b="1" dirty="0" err="1" smtClean="0">
                <a:solidFill>
                  <a:schemeClr val="bg2"/>
                </a:solidFill>
              </a:rPr>
              <a:t>VitalStats</a:t>
            </a:r>
            <a:r>
              <a:rPr lang="en-ZA" b="1" dirty="0" smtClean="0">
                <a:solidFill>
                  <a:schemeClr val="bg2"/>
                </a:solidFill>
              </a:rPr>
              <a:t> Public Higher Education 2011, CHE)</a:t>
            </a:r>
            <a:endParaRPr lang="en-ZA" b="1" dirty="0">
              <a:solidFill>
                <a:schemeClr val="bg2"/>
              </a:solidFill>
            </a:endParaRPr>
          </a:p>
        </p:txBody>
      </p:sp>
    </p:spTree>
    <p:extLst>
      <p:ext uri="{BB962C8B-B14F-4D97-AF65-F5344CB8AC3E}">
        <p14:creationId xmlns:p14="http://schemas.microsoft.com/office/powerpoint/2010/main" val="284048635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352426" y="1463040"/>
            <a:ext cx="7680960" cy="3838168"/>
          </a:xfrm>
        </p:spPr>
        <p:txBody>
          <a:bodyPr>
            <a:normAutofit/>
          </a:bodyPr>
          <a:lstStyle/>
          <a:p>
            <a:pPr algn="just"/>
            <a:r>
              <a:rPr lang="en-ZA" sz="2800" dirty="0" smtClean="0">
                <a:solidFill>
                  <a:schemeClr val="bg2"/>
                </a:solidFill>
              </a:rPr>
              <a:t>“The </a:t>
            </a:r>
            <a:r>
              <a:rPr lang="en-ZA" sz="2800" dirty="0">
                <a:solidFill>
                  <a:schemeClr val="bg2"/>
                </a:solidFill>
              </a:rPr>
              <a:t>data on the quality of university education is disturbing.  South African universities are mid-level in terms of knowledge production, with low participation, high attrition rates and insufficient capacity to produce the required levels of skills.  They are still characterised by historical inequities and distortions</a:t>
            </a:r>
            <a:r>
              <a:rPr lang="en-ZA" sz="2800" dirty="0" smtClean="0">
                <a:solidFill>
                  <a:schemeClr val="bg2"/>
                </a:solidFill>
              </a:rPr>
              <a:t>.”</a:t>
            </a:r>
            <a:endParaRPr lang="en-ZA" sz="2800" dirty="0">
              <a:solidFill>
                <a:schemeClr val="bg2"/>
              </a:solidFill>
            </a:endParaRPr>
          </a:p>
        </p:txBody>
      </p:sp>
      <p:sp>
        <p:nvSpPr>
          <p:cNvPr id="3" name="Title 2"/>
          <p:cNvSpPr>
            <a:spLocks noGrp="1"/>
          </p:cNvSpPr>
          <p:nvPr>
            <p:ph type="title"/>
          </p:nvPr>
        </p:nvSpPr>
        <p:spPr/>
        <p:txBody>
          <a:bodyPr>
            <a:normAutofit fontScale="90000"/>
          </a:bodyPr>
          <a:lstStyle/>
          <a:p>
            <a:r>
              <a:rPr lang="en-ZA" b="1" dirty="0"/>
              <a:t>National Development Plan 2012</a:t>
            </a:r>
          </a:p>
        </p:txBody>
      </p:sp>
      <p:pic>
        <p:nvPicPr>
          <p:cNvPr id="4" name="Picture 3"/>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1520" y="5725379"/>
            <a:ext cx="2016224" cy="824210"/>
          </a:xfrm>
          <a:prstGeom prst="rect">
            <a:avLst/>
          </a:prstGeom>
          <a:noFill/>
          <a:ln>
            <a:noFill/>
          </a:ln>
        </p:spPr>
      </p:pic>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4619" y="5733256"/>
            <a:ext cx="1331590" cy="9007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473417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352426" y="1772816"/>
            <a:ext cx="8108006" cy="3600400"/>
          </a:xfrm>
        </p:spPr>
        <p:txBody>
          <a:bodyPr>
            <a:normAutofit/>
          </a:bodyPr>
          <a:lstStyle/>
          <a:p>
            <a:pPr algn="just"/>
            <a:r>
              <a:rPr lang="en-ZA" sz="2800" dirty="0" smtClean="0">
                <a:solidFill>
                  <a:schemeClr val="bg2"/>
                </a:solidFill>
              </a:rPr>
              <a:t>How does higher education provide meaningful education to an ever increasing, large number of very diverse students that will enable them to succeed in life and employment in a globalised and constantly changing environment with increasingly constrained human and material resources?</a:t>
            </a:r>
            <a:endParaRPr lang="en-ZA" sz="2800" dirty="0">
              <a:solidFill>
                <a:schemeClr val="bg2"/>
              </a:solidFill>
            </a:endParaRPr>
          </a:p>
        </p:txBody>
      </p:sp>
      <p:sp>
        <p:nvSpPr>
          <p:cNvPr id="3" name="Title 2"/>
          <p:cNvSpPr>
            <a:spLocks noGrp="1"/>
          </p:cNvSpPr>
          <p:nvPr>
            <p:ph type="title"/>
          </p:nvPr>
        </p:nvSpPr>
        <p:spPr/>
        <p:txBody>
          <a:bodyPr/>
          <a:lstStyle/>
          <a:p>
            <a:r>
              <a:rPr lang="en-ZA" dirty="0" smtClean="0"/>
              <a:t>The big question</a:t>
            </a:r>
            <a:endParaRPr lang="en-ZA" dirty="0"/>
          </a:p>
        </p:txBody>
      </p:sp>
      <p:pic>
        <p:nvPicPr>
          <p:cNvPr id="4" name="Picture 3"/>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1520" y="5725379"/>
            <a:ext cx="2016224" cy="824210"/>
          </a:xfrm>
          <a:prstGeom prst="rect">
            <a:avLst/>
          </a:prstGeom>
          <a:noFill/>
          <a:ln>
            <a:noFill/>
          </a:ln>
        </p:spPr>
      </p:pic>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4619" y="5648808"/>
            <a:ext cx="1331590" cy="9007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9752361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415729" y="1113756"/>
            <a:ext cx="7680960" cy="4248472"/>
          </a:xfrm>
          <a:prstGeom prst="rect">
            <a:avLst/>
          </a:prstGeom>
        </p:spPr>
        <p:txBody>
          <a:bodyPr/>
          <a:lstStyle>
            <a:lvl1pPr marL="0" indent="0" algn="l" defTabSz="914400" rtl="0" eaLnBrk="1" latinLnBrk="0" hangingPunct="1">
              <a:spcBef>
                <a:spcPts val="1200"/>
              </a:spcBef>
              <a:spcAft>
                <a:spcPts val="0"/>
              </a:spcAft>
              <a:buClr>
                <a:schemeClr val="accent5"/>
              </a:buClr>
              <a:buFont typeface="Arial" pitchFamily="34" charset="0"/>
              <a:buNone/>
              <a:defRPr sz="1800" b="0" i="0" kern="1200" cap="none" spc="30" baseline="0">
                <a:solidFill>
                  <a:schemeClr val="tx1"/>
                </a:solidFill>
                <a:latin typeface="+mn-lt"/>
                <a:ea typeface="+mn-ea"/>
                <a:cs typeface="Tahoma" pitchFamily="34" charset="0"/>
              </a:defRPr>
            </a:lvl1pPr>
            <a:lvl2pPr marL="171450" indent="-171450"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2pPr>
            <a:lvl3pPr marL="344488" indent="-165100"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3pPr>
            <a:lvl4pPr marL="517525" indent="-169863"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4pPr>
            <a:lvl5pPr marL="688975" indent="-173038"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5pPr>
            <a:lvl6pPr marL="868680"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6pPr>
            <a:lvl7pPr marL="1069848"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7pPr>
            <a:lvl8pPr marL="1243584"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8pPr>
            <a:lvl9pPr marL="1408176"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9pPr>
          </a:lstStyle>
          <a:p>
            <a:pPr algn="just"/>
            <a:r>
              <a:rPr lang="en-ZA" sz="2400" dirty="0" smtClean="0">
                <a:solidFill>
                  <a:schemeClr val="tx2"/>
                </a:solidFill>
                <a:latin typeface="Arial" pitchFamily="34" charset="0"/>
                <a:cs typeface="Arial" pitchFamily="34" charset="0"/>
              </a:rPr>
              <a:t>The enhancement of student learning with a view  to producing an increased number of graduates with attributes that are personally, professionally and socially valuable.</a:t>
            </a:r>
          </a:p>
          <a:p>
            <a:endParaRPr lang="en-ZA" dirty="0" smtClean="0">
              <a:latin typeface="Arial" pitchFamily="34" charset="0"/>
              <a:cs typeface="Arial" pitchFamily="34" charset="0"/>
            </a:endParaRPr>
          </a:p>
          <a:p>
            <a:r>
              <a:rPr lang="en-ZA" sz="2400" dirty="0" smtClean="0">
                <a:latin typeface="Arial" pitchFamily="34" charset="0"/>
                <a:cs typeface="Arial" pitchFamily="34" charset="0"/>
              </a:rPr>
              <a:t>	</a:t>
            </a:r>
            <a:r>
              <a:rPr lang="en-ZA" sz="2400" dirty="0" smtClean="0">
                <a:solidFill>
                  <a:schemeClr val="tx2"/>
                </a:solidFill>
                <a:latin typeface="Arial" pitchFamily="34" charset="0"/>
                <a:cs typeface="Arial" pitchFamily="34" charset="0"/>
              </a:rPr>
              <a:t>1. enhanced student learning, leading to an</a:t>
            </a:r>
          </a:p>
          <a:p>
            <a:r>
              <a:rPr lang="en-ZA" sz="2400" dirty="0" smtClean="0">
                <a:solidFill>
                  <a:schemeClr val="tx2"/>
                </a:solidFill>
                <a:latin typeface="Arial" pitchFamily="34" charset="0"/>
                <a:cs typeface="Arial" pitchFamily="34" charset="0"/>
              </a:rPr>
              <a:t>	2. increased number of graduates that have</a:t>
            </a:r>
          </a:p>
          <a:p>
            <a:r>
              <a:rPr lang="en-ZA" sz="2400" dirty="0" smtClean="0">
                <a:solidFill>
                  <a:schemeClr val="tx2"/>
                </a:solidFill>
                <a:latin typeface="Arial" pitchFamily="34" charset="0"/>
                <a:cs typeface="Arial" pitchFamily="34" charset="0"/>
              </a:rPr>
              <a:t>	3. improved graduate attributes</a:t>
            </a:r>
          </a:p>
          <a:p>
            <a:pPr algn="ctr"/>
            <a:r>
              <a:rPr lang="en-ZA" sz="3200" dirty="0" smtClean="0">
                <a:solidFill>
                  <a:srgbClr val="FFFF00"/>
                </a:solidFill>
                <a:latin typeface="Arial" pitchFamily="34" charset="0"/>
                <a:cs typeface="Arial" pitchFamily="34" charset="0"/>
              </a:rPr>
              <a:t>STUDENT SUCCESS</a:t>
            </a:r>
            <a:endParaRPr lang="en-ZA" sz="3200" dirty="0">
              <a:solidFill>
                <a:srgbClr val="FFFF00"/>
              </a:solidFill>
              <a:latin typeface="Arial" pitchFamily="34" charset="0"/>
              <a:cs typeface="Arial" pitchFamily="34" charset="0"/>
            </a:endParaRPr>
          </a:p>
        </p:txBody>
      </p:sp>
      <p:sp>
        <p:nvSpPr>
          <p:cNvPr id="3" name="Title 1"/>
          <p:cNvSpPr txBox="1">
            <a:spLocks/>
          </p:cNvSpPr>
          <p:nvPr/>
        </p:nvSpPr>
        <p:spPr>
          <a:xfrm>
            <a:off x="407976" y="535190"/>
            <a:ext cx="8412496" cy="530696"/>
          </a:xfrm>
          <a:prstGeom prst="rect">
            <a:avLst/>
          </a:prstGeom>
        </p:spPr>
        <p:txBody>
          <a:bodyPr>
            <a:noAutofit/>
          </a:bodyPr>
          <a:lstStyle>
            <a:lvl1pPr algn="l" defTabSz="914400" rtl="0" eaLnBrk="1" latinLnBrk="0" hangingPunct="1">
              <a:spcBef>
                <a:spcPts val="400"/>
              </a:spcBef>
              <a:buNone/>
              <a:defRPr sz="4000" b="0" kern="1200" cap="none" spc="0" baseline="0">
                <a:solidFill>
                  <a:schemeClr val="tx1"/>
                </a:solidFill>
                <a:latin typeface="+mj-lt"/>
                <a:ea typeface="+mj-ea"/>
                <a:cs typeface="Tunga" pitchFamily="2"/>
              </a:defRPr>
            </a:lvl1pPr>
          </a:lstStyle>
          <a:p>
            <a:r>
              <a:rPr lang="en-ZA" sz="3200" b="1" dirty="0" smtClean="0">
                <a:latin typeface="Arial" pitchFamily="34" charset="0"/>
                <a:cs typeface="Arial" pitchFamily="34" charset="0"/>
              </a:rPr>
              <a:t>Focus of the Quality Enhancement Project </a:t>
            </a:r>
            <a:endParaRPr lang="en-ZA" sz="3200" b="1" dirty="0">
              <a:latin typeface="Arial" pitchFamily="34" charset="0"/>
              <a:cs typeface="Arial" pitchFamily="34" charset="0"/>
            </a:endParaRPr>
          </a:p>
        </p:txBody>
      </p:sp>
      <p:pic>
        <p:nvPicPr>
          <p:cNvPr id="4" name="Picture 3"/>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1520" y="5725379"/>
            <a:ext cx="2016224" cy="824210"/>
          </a:xfrm>
          <a:prstGeom prst="rect">
            <a:avLst/>
          </a:prstGeom>
          <a:noFill/>
          <a:ln>
            <a:noFill/>
          </a:ln>
        </p:spPr>
      </p:pic>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4619" y="5733256"/>
            <a:ext cx="1331590" cy="9007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25866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p:cNvSpPr txBox="1">
            <a:spLocks/>
          </p:cNvSpPr>
          <p:nvPr/>
        </p:nvSpPr>
        <p:spPr>
          <a:xfrm>
            <a:off x="352426" y="228600"/>
            <a:ext cx="7680960" cy="1066800"/>
          </a:xfrm>
          <a:prstGeom prst="rect">
            <a:avLst/>
          </a:prstGeom>
        </p:spPr>
        <p:txBody>
          <a:bodyPr>
            <a:noAutofit/>
          </a:bodyPr>
          <a:lstStyle>
            <a:lvl1pPr algn="l" defTabSz="914400" rtl="0" eaLnBrk="1" latinLnBrk="0" hangingPunct="1">
              <a:spcBef>
                <a:spcPts val="400"/>
              </a:spcBef>
              <a:buNone/>
              <a:defRPr sz="4000" b="0" kern="1200" cap="none" spc="0" baseline="0">
                <a:solidFill>
                  <a:schemeClr val="tx1"/>
                </a:solidFill>
                <a:latin typeface="+mj-lt"/>
                <a:ea typeface="+mj-ea"/>
                <a:cs typeface="Tunga" pitchFamily="2"/>
              </a:defRPr>
            </a:lvl1pPr>
          </a:lstStyle>
          <a:p>
            <a:r>
              <a:rPr lang="en-ZA" sz="3200" b="1" dirty="0" smtClean="0">
                <a:latin typeface="Arial"/>
                <a:cs typeface="Arial"/>
              </a:rPr>
              <a:t>Both institutionally-based and nationally coordinated </a:t>
            </a:r>
            <a:r>
              <a:rPr lang="en-ZA" sz="3200" b="1" dirty="0">
                <a:latin typeface="Arial"/>
                <a:cs typeface="Arial"/>
              </a:rPr>
              <a:t>activities</a:t>
            </a:r>
          </a:p>
        </p:txBody>
      </p:sp>
      <p:sp>
        <p:nvSpPr>
          <p:cNvPr id="3" name="Oval 2"/>
          <p:cNvSpPr/>
          <p:nvPr/>
        </p:nvSpPr>
        <p:spPr>
          <a:xfrm>
            <a:off x="2555776" y="2060848"/>
            <a:ext cx="4111330" cy="3827104"/>
          </a:xfrm>
          <a:prstGeom prst="ellipse">
            <a:avLst/>
          </a:prstGeom>
          <a:noFill/>
          <a:ln w="222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nvGrpSpPr>
          <p:cNvPr id="25" name="Group 24"/>
          <p:cNvGrpSpPr/>
          <p:nvPr/>
        </p:nvGrpSpPr>
        <p:grpSpPr>
          <a:xfrm>
            <a:off x="2123728" y="1916832"/>
            <a:ext cx="4968552" cy="4104456"/>
            <a:chOff x="2123728" y="1916832"/>
            <a:chExt cx="4968552" cy="4104456"/>
          </a:xfrm>
        </p:grpSpPr>
        <p:grpSp>
          <p:nvGrpSpPr>
            <p:cNvPr id="4" name="Group 3"/>
            <p:cNvGrpSpPr/>
            <p:nvPr/>
          </p:nvGrpSpPr>
          <p:grpSpPr>
            <a:xfrm>
              <a:off x="2123728" y="1916832"/>
              <a:ext cx="4968552" cy="4104456"/>
              <a:chOff x="2123728" y="1916832"/>
              <a:chExt cx="4968552" cy="4104456"/>
            </a:xfrm>
          </p:grpSpPr>
          <p:sp>
            <p:nvSpPr>
              <p:cNvPr id="5" name="Rectangle 4"/>
              <p:cNvSpPr>
                <a:spLocks noChangeArrowheads="1"/>
              </p:cNvSpPr>
              <p:nvPr/>
            </p:nvSpPr>
            <p:spPr bwMode="auto">
              <a:xfrm>
                <a:off x="2123728" y="3801852"/>
                <a:ext cx="793817" cy="452233"/>
              </a:xfrm>
              <a:prstGeom prst="rect">
                <a:avLst/>
              </a:prstGeom>
              <a:solidFill>
                <a:srgbClr val="FF0000"/>
              </a:solidFill>
              <a:ln w="12700">
                <a:solidFill>
                  <a:schemeClr val="tx1">
                    <a:lumMod val="100000"/>
                    <a:lumOff val="0"/>
                  </a:schemeClr>
                </a:solidFill>
                <a:miter lim="800000"/>
                <a:headEnd/>
                <a:tailEnd/>
              </a:ln>
              <a:effectLst/>
              <a:extLst>
                <a:ext uri="{AF507438-7753-43E0-B8FC-AC1667EBCBE1}">
                  <a14:hiddenEffects xmlns:a14="http://schemas.microsoft.com/office/drawing/2010/main">
                    <a:effectLst>
                      <a:outerShdw dist="25400" dir="5400000" algn="ctr" rotWithShape="0">
                        <a:srgbClr val="808080">
                          <a:alpha val="35001"/>
                        </a:srgbClr>
                      </a:outerShdw>
                    </a:effectLst>
                  </a14:hiddenEffects>
                </a:ext>
              </a:extLst>
            </p:spPr>
            <p:txBody>
              <a:bodyPr rot="0" vert="horz" wrap="square" lIns="91440" tIns="91440" rIns="91440" bIns="91440" anchor="t" anchorCtr="0" upright="1">
                <a:noAutofit/>
              </a:bodyPr>
              <a:lstStyle/>
              <a:p>
                <a:endParaRPr lang="en-US"/>
              </a:p>
            </p:txBody>
          </p:sp>
          <p:sp>
            <p:nvSpPr>
              <p:cNvPr id="6" name="Rectangle 5"/>
              <p:cNvSpPr>
                <a:spLocks noChangeArrowheads="1"/>
              </p:cNvSpPr>
              <p:nvPr/>
            </p:nvSpPr>
            <p:spPr bwMode="auto">
              <a:xfrm>
                <a:off x="2514169" y="2388088"/>
                <a:ext cx="793817" cy="452233"/>
              </a:xfrm>
              <a:prstGeom prst="rect">
                <a:avLst/>
              </a:prstGeom>
              <a:solidFill>
                <a:srgbClr val="FF0000"/>
              </a:solidFill>
              <a:ln w="12700">
                <a:solidFill>
                  <a:schemeClr val="tx1">
                    <a:lumMod val="100000"/>
                    <a:lumOff val="0"/>
                  </a:schemeClr>
                </a:solidFill>
                <a:miter lim="800000"/>
                <a:headEnd/>
                <a:tailEnd/>
              </a:ln>
              <a:effectLst/>
              <a:extLst>
                <a:ext uri="{AF507438-7753-43E0-B8FC-AC1667EBCBE1}">
                  <a14:hiddenEffects xmlns:a14="http://schemas.microsoft.com/office/drawing/2010/main">
                    <a:effectLst>
                      <a:outerShdw dist="25400" dir="5400000" algn="ctr" rotWithShape="0">
                        <a:srgbClr val="808080">
                          <a:alpha val="35001"/>
                        </a:srgbClr>
                      </a:outerShdw>
                    </a:effectLst>
                  </a14:hiddenEffects>
                </a:ext>
              </a:extLst>
            </p:spPr>
            <p:txBody>
              <a:bodyPr rot="0" vert="horz" wrap="square" lIns="91440" tIns="91440" rIns="91440" bIns="91440" anchor="t" anchorCtr="0" upright="1">
                <a:noAutofit/>
              </a:bodyPr>
              <a:lstStyle/>
              <a:p>
                <a:endParaRPr lang="en-US"/>
              </a:p>
            </p:txBody>
          </p:sp>
          <p:sp>
            <p:nvSpPr>
              <p:cNvPr id="7" name="Rectangle 6"/>
              <p:cNvSpPr>
                <a:spLocks noChangeArrowheads="1"/>
              </p:cNvSpPr>
              <p:nvPr/>
            </p:nvSpPr>
            <p:spPr bwMode="auto">
              <a:xfrm>
                <a:off x="4256144" y="5569055"/>
                <a:ext cx="793817" cy="452233"/>
              </a:xfrm>
              <a:prstGeom prst="rect">
                <a:avLst/>
              </a:prstGeom>
              <a:solidFill>
                <a:srgbClr val="FF0000"/>
              </a:solidFill>
              <a:ln w="12700">
                <a:solidFill>
                  <a:schemeClr val="tx1">
                    <a:lumMod val="100000"/>
                    <a:lumOff val="0"/>
                  </a:schemeClr>
                </a:solidFill>
                <a:miter lim="800000"/>
                <a:headEnd/>
                <a:tailEnd/>
              </a:ln>
              <a:effectLst/>
              <a:extLst>
                <a:ext uri="{AF507438-7753-43E0-B8FC-AC1667EBCBE1}">
                  <a14:hiddenEffects xmlns:a14="http://schemas.microsoft.com/office/drawing/2010/main">
                    <a:effectLst>
                      <a:outerShdw dist="25400" dir="5400000" algn="ctr" rotWithShape="0">
                        <a:srgbClr val="808080">
                          <a:alpha val="35001"/>
                        </a:srgbClr>
                      </a:outerShdw>
                    </a:effectLst>
                  </a14:hiddenEffects>
                </a:ext>
              </a:extLst>
            </p:spPr>
            <p:txBody>
              <a:bodyPr rot="0" vert="horz" wrap="square" lIns="91440" tIns="91440" rIns="91440" bIns="91440" anchor="t" anchorCtr="0" upright="1">
                <a:noAutofit/>
              </a:bodyPr>
              <a:lstStyle/>
              <a:p>
                <a:endParaRPr lang="en-US"/>
              </a:p>
            </p:txBody>
          </p:sp>
          <p:sp>
            <p:nvSpPr>
              <p:cNvPr id="8" name="Rectangle 7"/>
              <p:cNvSpPr>
                <a:spLocks noChangeArrowheads="1"/>
              </p:cNvSpPr>
              <p:nvPr/>
            </p:nvSpPr>
            <p:spPr bwMode="auto">
              <a:xfrm>
                <a:off x="4286179" y="1916832"/>
                <a:ext cx="793817" cy="452233"/>
              </a:xfrm>
              <a:prstGeom prst="rect">
                <a:avLst/>
              </a:prstGeom>
              <a:solidFill>
                <a:srgbClr val="FF0000"/>
              </a:solidFill>
              <a:ln w="12700">
                <a:solidFill>
                  <a:schemeClr val="tx1">
                    <a:lumMod val="100000"/>
                    <a:lumOff val="0"/>
                  </a:schemeClr>
                </a:solidFill>
                <a:miter lim="800000"/>
                <a:headEnd/>
                <a:tailEnd/>
              </a:ln>
              <a:effectLst/>
              <a:extLst>
                <a:ext uri="{AF507438-7753-43E0-B8FC-AC1667EBCBE1}">
                  <a14:hiddenEffects xmlns:a14="http://schemas.microsoft.com/office/drawing/2010/main">
                    <a:effectLst>
                      <a:outerShdw dist="25400" dir="5400000" algn="ctr" rotWithShape="0">
                        <a:srgbClr val="808080">
                          <a:alpha val="35001"/>
                        </a:srgbClr>
                      </a:outerShdw>
                    </a:effectLst>
                  </a14:hiddenEffects>
                </a:ext>
              </a:extLst>
            </p:spPr>
            <p:txBody>
              <a:bodyPr rot="0" vert="horz" wrap="square" lIns="91440" tIns="91440" rIns="91440" bIns="91440" anchor="t" anchorCtr="0" upright="1">
                <a:noAutofit/>
              </a:bodyPr>
              <a:lstStyle/>
              <a:p>
                <a:endParaRPr lang="en-US"/>
              </a:p>
            </p:txBody>
          </p:sp>
          <p:sp>
            <p:nvSpPr>
              <p:cNvPr id="9" name="Rectangle 8"/>
              <p:cNvSpPr>
                <a:spLocks noChangeArrowheads="1"/>
              </p:cNvSpPr>
              <p:nvPr/>
            </p:nvSpPr>
            <p:spPr bwMode="auto">
              <a:xfrm>
                <a:off x="5847952" y="2329179"/>
                <a:ext cx="793817" cy="452233"/>
              </a:xfrm>
              <a:prstGeom prst="rect">
                <a:avLst/>
              </a:prstGeom>
              <a:solidFill>
                <a:srgbClr val="FF0000"/>
              </a:solidFill>
              <a:ln w="12700">
                <a:solidFill>
                  <a:schemeClr val="tx1">
                    <a:lumMod val="100000"/>
                    <a:lumOff val="0"/>
                  </a:schemeClr>
                </a:solidFill>
                <a:miter lim="800000"/>
                <a:headEnd/>
                <a:tailEnd/>
              </a:ln>
              <a:effectLst/>
              <a:extLst>
                <a:ext uri="{AF507438-7753-43E0-B8FC-AC1667EBCBE1}">
                  <a14:hiddenEffects xmlns:a14="http://schemas.microsoft.com/office/drawing/2010/main">
                    <a:effectLst>
                      <a:outerShdw dist="25400" dir="5400000" algn="ctr" rotWithShape="0">
                        <a:srgbClr val="808080">
                          <a:alpha val="35001"/>
                        </a:srgbClr>
                      </a:outerShdw>
                    </a:effectLst>
                  </a14:hiddenEffects>
                </a:ext>
              </a:extLst>
            </p:spPr>
            <p:txBody>
              <a:bodyPr rot="0" vert="horz" wrap="square" lIns="91440" tIns="91440" rIns="91440" bIns="91440" anchor="t" anchorCtr="0" upright="1">
                <a:noAutofit/>
              </a:bodyPr>
              <a:lstStyle/>
              <a:p>
                <a:endParaRPr lang="en-US"/>
              </a:p>
            </p:txBody>
          </p:sp>
          <p:sp>
            <p:nvSpPr>
              <p:cNvPr id="10" name="Rectangle 9"/>
              <p:cNvSpPr>
                <a:spLocks noChangeArrowheads="1"/>
              </p:cNvSpPr>
              <p:nvPr/>
            </p:nvSpPr>
            <p:spPr bwMode="auto">
              <a:xfrm>
                <a:off x="5968088" y="5038894"/>
                <a:ext cx="793817" cy="452233"/>
              </a:xfrm>
              <a:prstGeom prst="rect">
                <a:avLst/>
              </a:prstGeom>
              <a:solidFill>
                <a:srgbClr val="FF0000"/>
              </a:solidFill>
              <a:ln w="12700">
                <a:solidFill>
                  <a:schemeClr val="tx1">
                    <a:lumMod val="100000"/>
                    <a:lumOff val="0"/>
                  </a:schemeClr>
                </a:solidFill>
                <a:miter lim="800000"/>
                <a:headEnd/>
                <a:tailEnd/>
              </a:ln>
              <a:effectLst/>
              <a:extLst>
                <a:ext uri="{AF507438-7753-43E0-B8FC-AC1667EBCBE1}">
                  <a14:hiddenEffects xmlns:a14="http://schemas.microsoft.com/office/drawing/2010/main">
                    <a:effectLst>
                      <a:outerShdw dist="25400" dir="5400000" algn="ctr" rotWithShape="0">
                        <a:srgbClr val="808080">
                          <a:alpha val="35001"/>
                        </a:srgbClr>
                      </a:outerShdw>
                    </a:effectLst>
                  </a14:hiddenEffects>
                </a:ext>
              </a:extLst>
            </p:spPr>
            <p:txBody>
              <a:bodyPr rot="0" vert="horz" wrap="square" lIns="91440" tIns="91440" rIns="91440" bIns="91440" anchor="t" anchorCtr="0" upright="1">
                <a:noAutofit/>
              </a:bodyPr>
              <a:lstStyle/>
              <a:p>
                <a:endParaRPr lang="en-US"/>
              </a:p>
            </p:txBody>
          </p:sp>
          <p:sp>
            <p:nvSpPr>
              <p:cNvPr id="11" name="Rectangle 10"/>
              <p:cNvSpPr>
                <a:spLocks noChangeArrowheads="1"/>
              </p:cNvSpPr>
              <p:nvPr/>
            </p:nvSpPr>
            <p:spPr bwMode="auto">
              <a:xfrm>
                <a:off x="2694376" y="5156708"/>
                <a:ext cx="793817" cy="452233"/>
              </a:xfrm>
              <a:prstGeom prst="rect">
                <a:avLst/>
              </a:prstGeom>
              <a:solidFill>
                <a:srgbClr val="FF0000"/>
              </a:solidFill>
              <a:ln w="12700">
                <a:solidFill>
                  <a:schemeClr val="tx1">
                    <a:lumMod val="100000"/>
                    <a:lumOff val="0"/>
                  </a:schemeClr>
                </a:solidFill>
                <a:miter lim="800000"/>
                <a:headEnd/>
                <a:tailEnd/>
              </a:ln>
              <a:effectLst/>
              <a:extLst>
                <a:ext uri="{AF507438-7753-43E0-B8FC-AC1667EBCBE1}">
                  <a14:hiddenEffects xmlns:a14="http://schemas.microsoft.com/office/drawing/2010/main">
                    <a:effectLst>
                      <a:outerShdw dist="25400" dir="5400000" algn="ctr" rotWithShape="0">
                        <a:srgbClr val="808080">
                          <a:alpha val="35001"/>
                        </a:srgbClr>
                      </a:outerShdw>
                    </a:effectLst>
                  </a14:hiddenEffects>
                </a:ext>
              </a:extLst>
            </p:spPr>
            <p:txBody>
              <a:bodyPr rot="0" vert="horz" wrap="square" lIns="91440" tIns="91440" rIns="91440" bIns="91440" anchor="t" anchorCtr="0" upright="1">
                <a:noAutofit/>
              </a:bodyPr>
              <a:lstStyle/>
              <a:p>
                <a:endParaRPr lang="en-US"/>
              </a:p>
            </p:txBody>
          </p:sp>
          <p:sp>
            <p:nvSpPr>
              <p:cNvPr id="12" name="Rectangle 11"/>
              <p:cNvSpPr>
                <a:spLocks noChangeArrowheads="1"/>
              </p:cNvSpPr>
              <p:nvPr/>
            </p:nvSpPr>
            <p:spPr bwMode="auto">
              <a:xfrm>
                <a:off x="6298463" y="3742944"/>
                <a:ext cx="793817" cy="452233"/>
              </a:xfrm>
              <a:prstGeom prst="rect">
                <a:avLst/>
              </a:prstGeom>
              <a:solidFill>
                <a:srgbClr val="FF0000"/>
              </a:solidFill>
              <a:ln w="12700">
                <a:solidFill>
                  <a:schemeClr val="tx1">
                    <a:lumMod val="100000"/>
                    <a:lumOff val="0"/>
                  </a:schemeClr>
                </a:solidFill>
                <a:miter lim="800000"/>
                <a:headEnd/>
                <a:tailEnd/>
              </a:ln>
              <a:effectLst/>
              <a:extLst>
                <a:ext uri="{AF507438-7753-43E0-B8FC-AC1667EBCBE1}">
                  <a14:hiddenEffects xmlns:a14="http://schemas.microsoft.com/office/drawing/2010/main">
                    <a:effectLst>
                      <a:outerShdw dist="25400" dir="5400000" algn="ctr" rotWithShape="0">
                        <a:srgbClr val="808080">
                          <a:alpha val="35001"/>
                        </a:srgbClr>
                      </a:outerShdw>
                    </a:effectLst>
                  </a14:hiddenEffects>
                </a:ext>
              </a:extLst>
            </p:spPr>
            <p:txBody>
              <a:bodyPr rot="0" vert="horz" wrap="square" lIns="91440" tIns="91440" rIns="91440" bIns="91440" anchor="t" anchorCtr="0" upright="1">
                <a:noAutofit/>
              </a:bodyPr>
              <a:lstStyle/>
              <a:p>
                <a:endParaRPr lang="en-US"/>
              </a:p>
            </p:txBody>
          </p:sp>
        </p:grpSp>
        <p:sp>
          <p:nvSpPr>
            <p:cNvPr id="13" name="Rectangle 12"/>
            <p:cNvSpPr>
              <a:spLocks noChangeArrowheads="1"/>
            </p:cNvSpPr>
            <p:nvPr/>
          </p:nvSpPr>
          <p:spPr bwMode="auto">
            <a:xfrm>
              <a:off x="3985840" y="3625130"/>
              <a:ext cx="1289379" cy="764971"/>
            </a:xfrm>
            <a:prstGeom prst="rect">
              <a:avLst/>
            </a:prstGeom>
            <a:solidFill>
              <a:srgbClr val="FFFF00"/>
            </a:solidFill>
            <a:ln w="12700">
              <a:solidFill>
                <a:schemeClr val="tx1">
                  <a:lumMod val="100000"/>
                  <a:lumOff val="0"/>
                </a:schemeClr>
              </a:solidFill>
              <a:miter lim="800000"/>
              <a:headEnd/>
              <a:tailEnd/>
            </a:ln>
            <a:effectLst/>
            <a:extLst/>
          </p:spPr>
          <p:txBody>
            <a:bodyPr rot="0" vert="horz" wrap="square" lIns="91440" tIns="91440" rIns="91440" bIns="91440" anchor="t" anchorCtr="0" upright="1">
              <a:noAutofit/>
            </a:bodyPr>
            <a:lstStyle/>
            <a:p>
              <a:endParaRPr lang="en-US"/>
            </a:p>
          </p:txBody>
        </p:sp>
        <p:grpSp>
          <p:nvGrpSpPr>
            <p:cNvPr id="14" name="Group 13"/>
            <p:cNvGrpSpPr/>
            <p:nvPr/>
          </p:nvGrpSpPr>
          <p:grpSpPr>
            <a:xfrm>
              <a:off x="2994716" y="2417542"/>
              <a:ext cx="3303747" cy="3060291"/>
              <a:chOff x="2994716" y="2417542"/>
              <a:chExt cx="3303747" cy="3060291"/>
            </a:xfrm>
          </p:grpSpPr>
          <p:cxnSp>
            <p:nvCxnSpPr>
              <p:cNvPr id="15" name="Straight Arrow Connector 14"/>
              <p:cNvCxnSpPr/>
              <p:nvPr/>
            </p:nvCxnSpPr>
            <p:spPr>
              <a:xfrm flipH="1">
                <a:off x="4616554" y="4420373"/>
                <a:ext cx="0" cy="1057460"/>
              </a:xfrm>
              <a:prstGeom prst="straightConnector1">
                <a:avLst/>
              </a:prstGeom>
              <a:ln w="22225">
                <a:solidFill>
                  <a:schemeClr val="tx2"/>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H="1">
                <a:off x="2994716" y="3949117"/>
                <a:ext cx="991124" cy="29454"/>
              </a:xfrm>
              <a:prstGeom prst="straightConnector1">
                <a:avLst/>
              </a:prstGeom>
              <a:ln w="22225">
                <a:solidFill>
                  <a:schemeClr val="tx2"/>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H="1">
                <a:off x="3505293" y="4449828"/>
                <a:ext cx="690575" cy="670474"/>
              </a:xfrm>
              <a:prstGeom prst="straightConnector1">
                <a:avLst/>
              </a:prstGeom>
              <a:ln w="22225">
                <a:solidFill>
                  <a:schemeClr val="tx2"/>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flipV="1">
                <a:off x="3347864" y="2780928"/>
                <a:ext cx="750226" cy="735722"/>
              </a:xfrm>
              <a:prstGeom prst="straightConnector1">
                <a:avLst/>
              </a:prstGeom>
              <a:ln w="22225">
                <a:solidFill>
                  <a:schemeClr val="tx2"/>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H="1" flipV="1">
                <a:off x="5157167" y="4479278"/>
                <a:ext cx="750226" cy="735722"/>
              </a:xfrm>
              <a:prstGeom prst="straightConnector1">
                <a:avLst/>
              </a:prstGeom>
              <a:ln w="22225">
                <a:solidFill>
                  <a:schemeClr val="tx2"/>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H="1">
                <a:off x="5307339" y="3978572"/>
                <a:ext cx="991124" cy="29249"/>
              </a:xfrm>
              <a:prstGeom prst="straightConnector1">
                <a:avLst/>
              </a:prstGeom>
              <a:ln w="22225">
                <a:solidFill>
                  <a:schemeClr val="tx2"/>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H="1">
                <a:off x="5076056" y="2780928"/>
                <a:ext cx="720400" cy="731222"/>
              </a:xfrm>
              <a:prstGeom prst="straightConnector1">
                <a:avLst/>
              </a:prstGeom>
              <a:ln w="22225">
                <a:solidFill>
                  <a:schemeClr val="tx2"/>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H="1">
                <a:off x="4616554" y="2417542"/>
                <a:ext cx="0" cy="1057460"/>
              </a:xfrm>
              <a:prstGeom prst="straightConnector1">
                <a:avLst/>
              </a:prstGeom>
              <a:ln w="22225">
                <a:solidFill>
                  <a:schemeClr val="tx2"/>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grpSp>
      </p:grpSp>
      <p:sp>
        <p:nvSpPr>
          <p:cNvPr id="23" name="TextBox 22"/>
          <p:cNvSpPr txBox="1"/>
          <p:nvPr/>
        </p:nvSpPr>
        <p:spPr>
          <a:xfrm>
            <a:off x="415802" y="4595160"/>
            <a:ext cx="1872208" cy="707886"/>
          </a:xfrm>
          <a:prstGeom prst="rect">
            <a:avLst/>
          </a:prstGeom>
          <a:noFill/>
        </p:spPr>
        <p:txBody>
          <a:bodyPr wrap="square" rtlCol="0">
            <a:spAutoFit/>
          </a:bodyPr>
          <a:lstStyle/>
          <a:p>
            <a:r>
              <a:rPr lang="en-ZA" sz="2000" dirty="0" smtClean="0">
                <a:solidFill>
                  <a:schemeClr val="tx2"/>
                </a:solidFill>
                <a:latin typeface="Arial" pitchFamily="34" charset="0"/>
                <a:cs typeface="Arial" pitchFamily="34" charset="0"/>
              </a:rPr>
              <a:t>Institutional enhancement</a:t>
            </a:r>
            <a:endParaRPr lang="en-ZA" sz="2000" dirty="0">
              <a:solidFill>
                <a:schemeClr val="tx2"/>
              </a:solidFill>
              <a:latin typeface="Arial" pitchFamily="34" charset="0"/>
              <a:cs typeface="Arial" pitchFamily="34" charset="0"/>
            </a:endParaRPr>
          </a:p>
        </p:txBody>
      </p:sp>
      <p:sp>
        <p:nvSpPr>
          <p:cNvPr id="24" name="TextBox 23"/>
          <p:cNvSpPr txBox="1"/>
          <p:nvPr/>
        </p:nvSpPr>
        <p:spPr>
          <a:xfrm>
            <a:off x="7085459" y="4464338"/>
            <a:ext cx="1872208" cy="707886"/>
          </a:xfrm>
          <a:prstGeom prst="rect">
            <a:avLst/>
          </a:prstGeom>
          <a:noFill/>
        </p:spPr>
        <p:txBody>
          <a:bodyPr wrap="square" rtlCol="0">
            <a:spAutoFit/>
          </a:bodyPr>
          <a:lstStyle/>
          <a:p>
            <a:r>
              <a:rPr lang="en-ZA" sz="2000" dirty="0" smtClean="0">
                <a:solidFill>
                  <a:schemeClr val="tx2"/>
                </a:solidFill>
                <a:latin typeface="Arial" pitchFamily="34" charset="0"/>
                <a:cs typeface="Arial" pitchFamily="34" charset="0"/>
              </a:rPr>
              <a:t>HE system enhancement</a:t>
            </a:r>
            <a:endParaRPr lang="en-ZA" sz="2000" dirty="0">
              <a:solidFill>
                <a:schemeClr val="tx2"/>
              </a:solidFill>
              <a:latin typeface="Arial" pitchFamily="34" charset="0"/>
              <a:cs typeface="Arial" pitchFamily="34" charset="0"/>
            </a:endParaRPr>
          </a:p>
        </p:txBody>
      </p:sp>
    </p:spTree>
    <p:extLst>
      <p:ext uri="{BB962C8B-B14F-4D97-AF65-F5344CB8AC3E}">
        <p14:creationId xmlns:p14="http://schemas.microsoft.com/office/powerpoint/2010/main" val="4209415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3" grpId="0"/>
      <p:bldP spid="2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611560" y="1700808"/>
            <a:ext cx="7344816" cy="3672408"/>
          </a:xfrm>
        </p:spPr>
        <p:txBody>
          <a:bodyPr>
            <a:noAutofit/>
          </a:bodyPr>
          <a:lstStyle/>
          <a:p>
            <a:pPr>
              <a:spcBef>
                <a:spcPts val="600"/>
              </a:spcBef>
              <a:buClr>
                <a:schemeClr val="tx2"/>
              </a:buClr>
            </a:pPr>
            <a:r>
              <a:rPr lang="en-ZA" sz="2400" dirty="0" smtClean="0">
                <a:solidFill>
                  <a:schemeClr val="bg2"/>
                </a:solidFill>
                <a:latin typeface="Arial" pitchFamily="34" charset="0"/>
                <a:cs typeface="Arial" pitchFamily="34" charset="0"/>
              </a:rPr>
              <a:t>1. Enhancing academics as teachers</a:t>
            </a:r>
          </a:p>
          <a:p>
            <a:pPr>
              <a:spcBef>
                <a:spcPts val="600"/>
              </a:spcBef>
              <a:buClr>
                <a:schemeClr val="tx2"/>
              </a:buClr>
            </a:pPr>
            <a:endParaRPr lang="en-ZA" sz="2400" dirty="0" smtClean="0">
              <a:solidFill>
                <a:schemeClr val="bg2"/>
              </a:solidFill>
              <a:latin typeface="Arial" pitchFamily="34" charset="0"/>
              <a:cs typeface="Arial" pitchFamily="34" charset="0"/>
            </a:endParaRPr>
          </a:p>
          <a:p>
            <a:pPr>
              <a:spcBef>
                <a:spcPts val="600"/>
              </a:spcBef>
              <a:buClr>
                <a:schemeClr val="tx2"/>
              </a:buClr>
            </a:pPr>
            <a:r>
              <a:rPr lang="en-ZA" sz="2400" dirty="0" smtClean="0">
                <a:solidFill>
                  <a:schemeClr val="bg2"/>
                </a:solidFill>
                <a:latin typeface="Arial" pitchFamily="34" charset="0"/>
                <a:cs typeface="Arial" pitchFamily="34" charset="0"/>
              </a:rPr>
              <a:t>2. Enhancing student support and development</a:t>
            </a:r>
          </a:p>
          <a:p>
            <a:pPr>
              <a:spcBef>
                <a:spcPts val="600"/>
              </a:spcBef>
              <a:buClr>
                <a:schemeClr val="tx2"/>
              </a:buClr>
            </a:pPr>
            <a:endParaRPr lang="en-ZA" sz="2400" dirty="0" smtClean="0">
              <a:solidFill>
                <a:schemeClr val="bg2"/>
              </a:solidFill>
              <a:latin typeface="Arial" pitchFamily="34" charset="0"/>
              <a:cs typeface="Arial" pitchFamily="34" charset="0"/>
            </a:endParaRPr>
          </a:p>
          <a:p>
            <a:pPr>
              <a:spcBef>
                <a:spcPts val="600"/>
              </a:spcBef>
              <a:buClr>
                <a:schemeClr val="tx2"/>
              </a:buClr>
            </a:pPr>
            <a:r>
              <a:rPr lang="en-ZA" sz="2400" dirty="0" smtClean="0">
                <a:solidFill>
                  <a:schemeClr val="bg2"/>
                </a:solidFill>
                <a:latin typeface="Arial" pitchFamily="34" charset="0"/>
                <a:cs typeface="Arial" pitchFamily="34" charset="0"/>
              </a:rPr>
              <a:t>3. Enhancing the learning environment</a:t>
            </a:r>
          </a:p>
          <a:p>
            <a:pPr>
              <a:spcBef>
                <a:spcPts val="600"/>
              </a:spcBef>
              <a:buClr>
                <a:schemeClr val="tx2"/>
              </a:buClr>
            </a:pPr>
            <a:endParaRPr lang="en-ZA" sz="2400" dirty="0" smtClean="0">
              <a:solidFill>
                <a:schemeClr val="bg2"/>
              </a:solidFill>
              <a:latin typeface="Arial" pitchFamily="34" charset="0"/>
              <a:cs typeface="Arial" pitchFamily="34" charset="0"/>
            </a:endParaRPr>
          </a:p>
          <a:p>
            <a:pPr>
              <a:spcBef>
                <a:spcPts val="600"/>
              </a:spcBef>
              <a:buClr>
                <a:schemeClr val="tx2"/>
              </a:buClr>
            </a:pPr>
            <a:r>
              <a:rPr lang="en-ZA" sz="2400" dirty="0" smtClean="0">
                <a:solidFill>
                  <a:schemeClr val="bg2"/>
                </a:solidFill>
                <a:latin typeface="Arial" pitchFamily="34" charset="0"/>
                <a:cs typeface="Arial" pitchFamily="34" charset="0"/>
              </a:rPr>
              <a:t>4. Enhancing course and programme enrolment management</a:t>
            </a:r>
          </a:p>
        </p:txBody>
      </p:sp>
      <p:sp>
        <p:nvSpPr>
          <p:cNvPr id="3" name="Title 2"/>
          <p:cNvSpPr>
            <a:spLocks noGrp="1"/>
          </p:cNvSpPr>
          <p:nvPr>
            <p:ph type="title"/>
          </p:nvPr>
        </p:nvSpPr>
        <p:spPr>
          <a:xfrm>
            <a:off x="395536" y="476672"/>
            <a:ext cx="7680960" cy="536104"/>
          </a:xfrm>
        </p:spPr>
        <p:txBody>
          <a:bodyPr>
            <a:noAutofit/>
          </a:bodyPr>
          <a:lstStyle/>
          <a:p>
            <a:pPr>
              <a:spcBef>
                <a:spcPts val="0"/>
              </a:spcBef>
            </a:pPr>
            <a:r>
              <a:rPr lang="en-ZA" sz="3600" dirty="0" smtClean="0"/>
              <a:t>Initial focus areas (2014-2015)</a:t>
            </a:r>
            <a:endParaRPr lang="en-ZA" sz="3600" dirty="0"/>
          </a:p>
        </p:txBody>
      </p:sp>
    </p:spTree>
    <p:extLst>
      <p:ext uri="{BB962C8B-B14F-4D97-AF65-F5344CB8AC3E}">
        <p14:creationId xmlns:p14="http://schemas.microsoft.com/office/powerpoint/2010/main" val="1904415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normAutofit/>
          </a:bodyPr>
          <a:lstStyle/>
          <a:p>
            <a:pPr algn="just"/>
            <a:r>
              <a:rPr lang="en-ZA" sz="2400" dirty="0">
                <a:solidFill>
                  <a:schemeClr val="bg2"/>
                </a:solidFill>
                <a:cs typeface="Chalkboard"/>
              </a:rPr>
              <a:t>The days when universities catered for a small, academically well-prepared cadre of well-off young people are gone. Today’s students are diverse in every way–academic background, culture, language, socio-economic status and even age. </a:t>
            </a:r>
          </a:p>
          <a:p>
            <a:pPr algn="just"/>
            <a:endParaRPr lang="en-ZA" sz="2400" dirty="0">
              <a:solidFill>
                <a:schemeClr val="bg2"/>
              </a:solidFill>
              <a:cs typeface="Arial"/>
            </a:endParaRPr>
          </a:p>
          <a:p>
            <a:pPr algn="just"/>
            <a:r>
              <a:rPr lang="en-ZA" sz="2400" dirty="0">
                <a:solidFill>
                  <a:schemeClr val="bg2"/>
                </a:solidFill>
                <a:cs typeface="Chalkboard"/>
              </a:rPr>
              <a:t>And there are many more students (from 2000 to 2007 there was a 53% increase in the number of tertiary students globally). This makes the quality of university teaching much more important</a:t>
            </a:r>
            <a:r>
              <a:rPr lang="en-ZA" sz="2400" dirty="0" smtClean="0">
                <a:solidFill>
                  <a:schemeClr val="bg2"/>
                </a:solidFill>
                <a:cs typeface="Chalkboard"/>
              </a:rPr>
              <a:t>. </a:t>
            </a:r>
          </a:p>
          <a:p>
            <a:pPr>
              <a:spcBef>
                <a:spcPts val="600"/>
              </a:spcBef>
              <a:buClr>
                <a:schemeClr val="tx2"/>
              </a:buClr>
            </a:pPr>
            <a:endParaRPr lang="en-ZA" sz="2400" dirty="0">
              <a:solidFill>
                <a:schemeClr val="bg2"/>
              </a:solidFill>
            </a:endParaRPr>
          </a:p>
        </p:txBody>
      </p:sp>
      <p:sp>
        <p:nvSpPr>
          <p:cNvPr id="3" name="Title 2"/>
          <p:cNvSpPr>
            <a:spLocks noGrp="1"/>
          </p:cNvSpPr>
          <p:nvPr>
            <p:ph type="title"/>
          </p:nvPr>
        </p:nvSpPr>
        <p:spPr/>
        <p:txBody>
          <a:bodyPr>
            <a:normAutofit fontScale="90000"/>
          </a:bodyPr>
          <a:lstStyle/>
          <a:p>
            <a:r>
              <a:rPr lang="en-ZA" dirty="0" smtClean="0">
                <a:solidFill>
                  <a:srgbClr val="FFFF00"/>
                </a:solidFill>
                <a:latin typeface="Arial" pitchFamily="34" charset="0"/>
                <a:cs typeface="Arial" pitchFamily="34" charset="0"/>
              </a:rPr>
              <a:t>Enhancing </a:t>
            </a:r>
            <a:r>
              <a:rPr lang="en-ZA" dirty="0">
                <a:solidFill>
                  <a:srgbClr val="FFFF00"/>
                </a:solidFill>
                <a:latin typeface="Arial" pitchFamily="34" charset="0"/>
                <a:cs typeface="Arial" pitchFamily="34" charset="0"/>
              </a:rPr>
              <a:t>academics as </a:t>
            </a:r>
            <a:r>
              <a:rPr lang="en-ZA" dirty="0" smtClean="0">
                <a:solidFill>
                  <a:srgbClr val="FFFF00"/>
                </a:solidFill>
                <a:latin typeface="Arial" pitchFamily="34" charset="0"/>
                <a:cs typeface="Arial" pitchFamily="34" charset="0"/>
              </a:rPr>
              <a:t>teachers</a:t>
            </a:r>
            <a:endParaRPr lang="en-ZA" dirty="0"/>
          </a:p>
        </p:txBody>
      </p:sp>
    </p:spTree>
    <p:extLst>
      <p:ext uri="{BB962C8B-B14F-4D97-AF65-F5344CB8AC3E}">
        <p14:creationId xmlns:p14="http://schemas.microsoft.com/office/powerpoint/2010/main" val="3028656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p:cNvGraphicFramePr/>
          <p:nvPr>
            <p:extLst>
              <p:ext uri="{D42A27DB-BD31-4B8C-83A1-F6EECF244321}">
                <p14:modId xmlns:p14="http://schemas.microsoft.com/office/powerpoint/2010/main" val="1014797656"/>
              </p:ext>
            </p:extLst>
          </p:nvPr>
        </p:nvGraphicFramePr>
        <p:xfrm>
          <a:off x="1619672" y="1556792"/>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p:cNvSpPr txBox="1"/>
          <p:nvPr/>
        </p:nvSpPr>
        <p:spPr>
          <a:xfrm>
            <a:off x="769571" y="657604"/>
            <a:ext cx="2160240" cy="461665"/>
          </a:xfrm>
          <a:prstGeom prst="rect">
            <a:avLst/>
          </a:prstGeom>
          <a:noFill/>
        </p:spPr>
        <p:txBody>
          <a:bodyPr wrap="square" rtlCol="0">
            <a:spAutoFit/>
          </a:bodyPr>
          <a:lstStyle/>
          <a:p>
            <a:r>
              <a:rPr lang="en-ZA" sz="2400" dirty="0" smtClean="0">
                <a:solidFill>
                  <a:schemeClr val="bg2"/>
                </a:solidFill>
              </a:rPr>
              <a:t>Focus area 1 </a:t>
            </a:r>
            <a:endParaRPr lang="en-ZA" sz="2400" dirty="0">
              <a:solidFill>
                <a:schemeClr val="bg2"/>
              </a:solidFill>
            </a:endParaRPr>
          </a:p>
        </p:txBody>
      </p:sp>
      <p:sp>
        <p:nvSpPr>
          <p:cNvPr id="8" name="TextBox 7"/>
          <p:cNvSpPr txBox="1"/>
          <p:nvPr/>
        </p:nvSpPr>
        <p:spPr>
          <a:xfrm>
            <a:off x="6452592" y="916698"/>
            <a:ext cx="2160240" cy="1569660"/>
          </a:xfrm>
          <a:prstGeom prst="rect">
            <a:avLst/>
          </a:prstGeom>
          <a:noFill/>
        </p:spPr>
        <p:txBody>
          <a:bodyPr wrap="square" rtlCol="0">
            <a:spAutoFit/>
          </a:bodyPr>
          <a:lstStyle/>
          <a:p>
            <a:r>
              <a:rPr lang="en-ZA" sz="2400" dirty="0" smtClean="0">
                <a:solidFill>
                  <a:schemeClr val="bg2"/>
                </a:solidFill>
              </a:rPr>
              <a:t>Creating an enabling  institutional environment  </a:t>
            </a:r>
            <a:endParaRPr lang="en-ZA" sz="2400" dirty="0">
              <a:solidFill>
                <a:schemeClr val="bg2"/>
              </a:solidFill>
            </a:endParaRPr>
          </a:p>
        </p:txBody>
      </p:sp>
    </p:spTree>
    <p:extLst>
      <p:ext uri="{BB962C8B-B14F-4D97-AF65-F5344CB8AC3E}">
        <p14:creationId xmlns:p14="http://schemas.microsoft.com/office/powerpoint/2010/main" val="644551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395536" y="620688"/>
            <a:ext cx="8208912" cy="5904656"/>
          </a:xfrm>
        </p:spPr>
        <p:txBody>
          <a:bodyPr>
            <a:noAutofit/>
          </a:bodyPr>
          <a:lstStyle/>
          <a:p>
            <a:pPr algn="ctr"/>
            <a:r>
              <a:rPr lang="en-US" sz="2400" dirty="0" smtClean="0">
                <a:solidFill>
                  <a:srgbClr val="FFFF00"/>
                </a:solidFill>
              </a:rPr>
              <a:t>GROUP DISCUSSION</a:t>
            </a:r>
          </a:p>
          <a:p>
            <a:pPr algn="ctr"/>
            <a:r>
              <a:rPr lang="en-US" sz="3200" dirty="0" smtClean="0">
                <a:solidFill>
                  <a:srgbClr val="FFFFFF"/>
                </a:solidFill>
              </a:rPr>
              <a:t>Workload</a:t>
            </a:r>
          </a:p>
          <a:p>
            <a:pPr marL="342900" indent="-342900">
              <a:buClr>
                <a:srgbClr val="FFFF00"/>
              </a:buClr>
              <a:buFont typeface="Wingdings" charset="2"/>
              <a:buChar char=""/>
            </a:pPr>
            <a:r>
              <a:rPr lang="en-US" sz="2400" dirty="0" smtClean="0">
                <a:solidFill>
                  <a:srgbClr val="FFFFFF"/>
                </a:solidFill>
              </a:rPr>
              <a:t>Does your institution have a workload model for academics?</a:t>
            </a:r>
          </a:p>
          <a:p>
            <a:pPr marL="342900" indent="-342900">
              <a:buClr>
                <a:srgbClr val="FFFF00"/>
              </a:buClr>
              <a:buFont typeface="Wingdings" charset="2"/>
              <a:buChar char=""/>
            </a:pPr>
            <a:r>
              <a:rPr lang="en-US" sz="2400" dirty="0" smtClean="0">
                <a:solidFill>
                  <a:srgbClr val="FFFFFF"/>
                </a:solidFill>
              </a:rPr>
              <a:t>What is included in it?</a:t>
            </a:r>
          </a:p>
          <a:p>
            <a:pPr marL="342900" indent="-342900">
              <a:buClr>
                <a:srgbClr val="FFFF00"/>
              </a:buClr>
              <a:buFont typeface="Wingdings" charset="2"/>
              <a:buChar char=""/>
            </a:pPr>
            <a:r>
              <a:rPr lang="en-US" sz="2400" dirty="0" smtClean="0">
                <a:solidFill>
                  <a:srgbClr val="FFFFFF"/>
                </a:solidFill>
              </a:rPr>
              <a:t>Is it applied consistently across the institution?</a:t>
            </a:r>
          </a:p>
          <a:p>
            <a:pPr marL="342900" indent="-342900">
              <a:buClr>
                <a:srgbClr val="FFFF00"/>
              </a:buClr>
              <a:buFont typeface="Wingdings" charset="2"/>
              <a:buChar char=""/>
            </a:pPr>
            <a:r>
              <a:rPr lang="en-US" sz="2400" dirty="0" smtClean="0">
                <a:solidFill>
                  <a:srgbClr val="FFFFFF"/>
                </a:solidFill>
              </a:rPr>
              <a:t>Who is responsible for allocating work?</a:t>
            </a:r>
          </a:p>
          <a:p>
            <a:pPr marL="342900" indent="-342900">
              <a:buClr>
                <a:srgbClr val="FFFF00"/>
              </a:buClr>
              <a:buFont typeface="Wingdings" charset="2"/>
              <a:buChar char=""/>
            </a:pPr>
            <a:r>
              <a:rPr lang="en-US" sz="2400" dirty="0" smtClean="0">
                <a:solidFill>
                  <a:srgbClr val="FFFFFF"/>
                </a:solidFill>
              </a:rPr>
              <a:t>What recourse does an academic have if they feel overloaded?</a:t>
            </a:r>
          </a:p>
          <a:p>
            <a:pPr marL="342900" indent="-342900">
              <a:buClr>
                <a:srgbClr val="FFFF00"/>
              </a:buClr>
              <a:buFont typeface="Wingdings" charset="2"/>
              <a:buChar char=""/>
            </a:pPr>
            <a:r>
              <a:rPr lang="en-US" sz="2400" dirty="0" smtClean="0">
                <a:solidFill>
                  <a:srgbClr val="FFFFFF"/>
                </a:solidFill>
              </a:rPr>
              <a:t>If there is no model, how is work allocated fairly?</a:t>
            </a:r>
          </a:p>
          <a:p>
            <a:pPr>
              <a:buClr>
                <a:srgbClr val="FFFF00"/>
              </a:buClr>
            </a:pPr>
            <a:r>
              <a:rPr lang="en-US" sz="2400" dirty="0" err="1" smtClean="0">
                <a:solidFill>
                  <a:srgbClr val="FFFF00"/>
                </a:solidFill>
              </a:rPr>
              <a:t>Summarise</a:t>
            </a:r>
            <a:r>
              <a:rPr lang="en-US" sz="2400" dirty="0" smtClean="0">
                <a:solidFill>
                  <a:srgbClr val="FFFF00"/>
                </a:solidFill>
              </a:rPr>
              <a:t> useful ideas and challenges discussed.</a:t>
            </a:r>
          </a:p>
          <a:p>
            <a:endParaRPr lang="en-US" sz="2400" dirty="0">
              <a:solidFill>
                <a:srgbClr val="FFFFFF"/>
              </a:solidFill>
            </a:endParaRPr>
          </a:p>
        </p:txBody>
      </p:sp>
    </p:spTree>
    <p:extLst>
      <p:ext uri="{BB962C8B-B14F-4D97-AF65-F5344CB8AC3E}">
        <p14:creationId xmlns:p14="http://schemas.microsoft.com/office/powerpoint/2010/main" val="316709259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323528" y="836712"/>
            <a:ext cx="8568952" cy="5904656"/>
          </a:xfrm>
        </p:spPr>
        <p:txBody>
          <a:bodyPr>
            <a:noAutofit/>
          </a:bodyPr>
          <a:lstStyle/>
          <a:p>
            <a:pPr>
              <a:spcBef>
                <a:spcPts val="0"/>
              </a:spcBef>
            </a:pPr>
            <a:r>
              <a:rPr lang="en-US" sz="2000" dirty="0">
                <a:solidFill>
                  <a:schemeClr val="bg2"/>
                </a:solidFill>
              </a:rPr>
              <a:t>Workload models </a:t>
            </a:r>
            <a:r>
              <a:rPr lang="en-US" sz="2000" dirty="0" smtClean="0">
                <a:solidFill>
                  <a:schemeClr val="bg2"/>
                </a:solidFill>
              </a:rPr>
              <a:t>include:</a:t>
            </a:r>
          </a:p>
          <a:p>
            <a:pPr marL="285750" lvl="0" indent="-285750">
              <a:spcBef>
                <a:spcPts val="0"/>
              </a:spcBef>
              <a:buClrTx/>
              <a:buFont typeface="Arial"/>
              <a:buChar char="•"/>
            </a:pPr>
            <a:r>
              <a:rPr lang="en-ZA" sz="2000" dirty="0">
                <a:solidFill>
                  <a:schemeClr val="bg2"/>
                </a:solidFill>
              </a:rPr>
              <a:t>Hours allocated to face-to-face teaching, including supervision of projects (40)</a:t>
            </a:r>
          </a:p>
          <a:p>
            <a:pPr marL="285750" lvl="0" indent="-285750">
              <a:spcBef>
                <a:spcPts val="0"/>
              </a:spcBef>
              <a:buClrTx/>
              <a:buFont typeface="Arial"/>
              <a:buChar char="•"/>
            </a:pPr>
            <a:r>
              <a:rPr lang="en-ZA" sz="2000" dirty="0">
                <a:solidFill>
                  <a:schemeClr val="bg2"/>
                </a:solidFill>
              </a:rPr>
              <a:t>Administrative activities, such as meetings, committees, QA activities and teaching-related administration (35)</a:t>
            </a:r>
          </a:p>
          <a:p>
            <a:pPr marL="285750" lvl="0" indent="-285750">
              <a:spcBef>
                <a:spcPts val="0"/>
              </a:spcBef>
              <a:buClrTx/>
              <a:buFont typeface="Arial"/>
              <a:buChar char="•"/>
            </a:pPr>
            <a:r>
              <a:rPr lang="en-ZA" sz="2000" dirty="0">
                <a:solidFill>
                  <a:schemeClr val="bg2"/>
                </a:solidFill>
              </a:rPr>
              <a:t>Assessment and moderation, both internal and external (33)</a:t>
            </a:r>
          </a:p>
          <a:p>
            <a:pPr marL="285750" lvl="0" indent="-285750">
              <a:spcBef>
                <a:spcPts val="0"/>
              </a:spcBef>
              <a:buClrTx/>
              <a:buFont typeface="Arial"/>
              <a:buChar char="•"/>
            </a:pPr>
            <a:r>
              <a:rPr lang="en-ZA" sz="2000" dirty="0">
                <a:solidFill>
                  <a:schemeClr val="bg2"/>
                </a:solidFill>
              </a:rPr>
              <a:t>Preparation time for class, lectures, tutorials, practicals and assessment (27</a:t>
            </a:r>
            <a:r>
              <a:rPr lang="en-ZA" sz="2000" dirty="0" smtClean="0">
                <a:solidFill>
                  <a:schemeClr val="bg2"/>
                </a:solidFill>
              </a:rPr>
              <a:t>)</a:t>
            </a:r>
            <a:endParaRPr lang="en-ZA" sz="2000" dirty="0">
              <a:solidFill>
                <a:schemeClr val="bg2"/>
              </a:solidFill>
            </a:endParaRPr>
          </a:p>
          <a:p>
            <a:pPr marL="285750" lvl="0" indent="-285750">
              <a:spcBef>
                <a:spcPts val="0"/>
              </a:spcBef>
              <a:buClrTx/>
              <a:buFont typeface="Arial"/>
              <a:buChar char="•"/>
            </a:pPr>
            <a:r>
              <a:rPr lang="en-ZA" sz="2000" dirty="0">
                <a:solidFill>
                  <a:schemeClr val="bg2"/>
                </a:solidFill>
              </a:rPr>
              <a:t>Student support and consultations (24)</a:t>
            </a:r>
          </a:p>
          <a:p>
            <a:pPr marL="285750" lvl="0" indent="-285750">
              <a:spcBef>
                <a:spcPts val="0"/>
              </a:spcBef>
              <a:buClrTx/>
              <a:buFont typeface="Arial"/>
              <a:buChar char="•"/>
            </a:pPr>
            <a:r>
              <a:rPr lang="en-ZA" sz="2000" dirty="0">
                <a:solidFill>
                  <a:schemeClr val="bg2"/>
                </a:solidFill>
              </a:rPr>
              <a:t>Research and personal development as a professional (24)</a:t>
            </a:r>
          </a:p>
          <a:p>
            <a:pPr marL="285750" lvl="0" indent="-285750">
              <a:spcBef>
                <a:spcPts val="0"/>
              </a:spcBef>
              <a:buClrTx/>
              <a:buFont typeface="Arial"/>
              <a:buChar char="•"/>
            </a:pPr>
            <a:r>
              <a:rPr lang="en-ZA" sz="2000" dirty="0">
                <a:solidFill>
                  <a:schemeClr val="bg2"/>
                </a:solidFill>
              </a:rPr>
              <a:t>Broad institutional responsibilities, e.g. marketing, industry liaison (16)</a:t>
            </a:r>
          </a:p>
          <a:p>
            <a:pPr marL="285750" lvl="0" indent="-285750">
              <a:spcBef>
                <a:spcPts val="0"/>
              </a:spcBef>
              <a:buClrTx/>
              <a:buFont typeface="Arial"/>
              <a:buChar char="•"/>
            </a:pPr>
            <a:r>
              <a:rPr lang="en-ZA" sz="2000" dirty="0">
                <a:solidFill>
                  <a:schemeClr val="bg2"/>
                </a:solidFill>
              </a:rPr>
              <a:t>Development of new learning programmes, curriculum renewal and preparation of materials (17)</a:t>
            </a:r>
          </a:p>
          <a:p>
            <a:pPr marL="285750" lvl="0" indent="-285750">
              <a:spcBef>
                <a:spcPts val="0"/>
              </a:spcBef>
              <a:buClrTx/>
              <a:buFont typeface="Arial"/>
              <a:buChar char="•"/>
            </a:pPr>
            <a:r>
              <a:rPr lang="en-ZA" sz="2000" dirty="0">
                <a:solidFill>
                  <a:schemeClr val="bg2"/>
                </a:solidFill>
              </a:rPr>
              <a:t>Community and professional engagement (11)</a:t>
            </a:r>
          </a:p>
          <a:p>
            <a:pPr marL="285750" lvl="0" indent="-285750">
              <a:spcBef>
                <a:spcPts val="0"/>
              </a:spcBef>
              <a:buClrTx/>
              <a:buFont typeface="Arial"/>
              <a:buChar char="•"/>
            </a:pPr>
            <a:r>
              <a:rPr lang="en-ZA" sz="2000" dirty="0">
                <a:solidFill>
                  <a:schemeClr val="bg2"/>
                </a:solidFill>
              </a:rPr>
              <a:t>Staff development activities (9)</a:t>
            </a:r>
          </a:p>
          <a:p>
            <a:pPr marL="285750" lvl="0" indent="-285750">
              <a:spcBef>
                <a:spcPts val="0"/>
              </a:spcBef>
              <a:buClrTx/>
              <a:buFont typeface="Arial"/>
              <a:buChar char="•"/>
            </a:pPr>
            <a:r>
              <a:rPr lang="en-ZA" sz="2000" dirty="0">
                <a:solidFill>
                  <a:schemeClr val="bg2"/>
                </a:solidFill>
              </a:rPr>
              <a:t>Staff to student ratio (7)</a:t>
            </a:r>
          </a:p>
          <a:p>
            <a:pPr marL="285750" lvl="0" indent="-285750">
              <a:spcBef>
                <a:spcPts val="0"/>
              </a:spcBef>
              <a:buClrTx/>
              <a:buFont typeface="Arial"/>
              <a:buChar char="•"/>
            </a:pPr>
            <a:r>
              <a:rPr lang="en-ZA" sz="2000" dirty="0">
                <a:solidFill>
                  <a:schemeClr val="bg2"/>
                </a:solidFill>
              </a:rPr>
              <a:t>Nature of teaching, e.g. practical, theory, work-integrated learning (6)</a:t>
            </a:r>
          </a:p>
          <a:p>
            <a:pPr marL="285750" lvl="0" indent="-285750">
              <a:spcBef>
                <a:spcPts val="0"/>
              </a:spcBef>
              <a:buClrTx/>
              <a:buFont typeface="Arial"/>
              <a:buChar char="•"/>
            </a:pPr>
            <a:r>
              <a:rPr lang="en-ZA" sz="2000" dirty="0">
                <a:solidFill>
                  <a:schemeClr val="bg2"/>
                </a:solidFill>
              </a:rPr>
              <a:t>Professional level of the academic and level of the students (5)</a:t>
            </a:r>
          </a:p>
          <a:p>
            <a:pPr>
              <a:spcBef>
                <a:spcPts val="0"/>
              </a:spcBef>
            </a:pPr>
            <a:endParaRPr lang="en-US" sz="2000" dirty="0">
              <a:solidFill>
                <a:schemeClr val="bg2"/>
              </a:solidFill>
            </a:endParaRPr>
          </a:p>
        </p:txBody>
      </p:sp>
      <p:sp>
        <p:nvSpPr>
          <p:cNvPr id="3" name="Title 2"/>
          <p:cNvSpPr>
            <a:spLocks noGrp="1"/>
          </p:cNvSpPr>
          <p:nvPr>
            <p:ph type="title"/>
          </p:nvPr>
        </p:nvSpPr>
        <p:spPr>
          <a:xfrm>
            <a:off x="352426" y="228600"/>
            <a:ext cx="8396038" cy="608112"/>
          </a:xfrm>
        </p:spPr>
        <p:txBody>
          <a:bodyPr>
            <a:noAutofit/>
          </a:bodyPr>
          <a:lstStyle/>
          <a:p>
            <a:r>
              <a:rPr lang="en-US" sz="3200" dirty="0" smtClean="0"/>
              <a:t>Responses- workload models (44 Y, 14 N)</a:t>
            </a:r>
            <a:endParaRPr lang="en-US" sz="3200" dirty="0"/>
          </a:p>
        </p:txBody>
      </p:sp>
    </p:spTree>
    <p:extLst>
      <p:ext uri="{BB962C8B-B14F-4D97-AF65-F5344CB8AC3E}">
        <p14:creationId xmlns:p14="http://schemas.microsoft.com/office/powerpoint/2010/main" val="394496767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352426" y="908720"/>
            <a:ext cx="8540054" cy="5616624"/>
          </a:xfrm>
        </p:spPr>
        <p:txBody>
          <a:bodyPr>
            <a:noAutofit/>
          </a:bodyPr>
          <a:lstStyle/>
          <a:p>
            <a:pPr>
              <a:spcBef>
                <a:spcPts val="0"/>
              </a:spcBef>
            </a:pPr>
            <a:r>
              <a:rPr lang="en-US" sz="2400" dirty="0" smtClean="0">
                <a:solidFill>
                  <a:schemeClr val="bg2"/>
                </a:solidFill>
                <a:latin typeface="+mj-lt"/>
                <a:cs typeface="Chalkboard"/>
              </a:rPr>
              <a:t>Workload </a:t>
            </a:r>
            <a:r>
              <a:rPr lang="en-US" sz="2400" dirty="0">
                <a:solidFill>
                  <a:schemeClr val="bg2"/>
                </a:solidFill>
                <a:latin typeface="+mj-lt"/>
                <a:cs typeface="Chalkboard"/>
              </a:rPr>
              <a:t>models need to realistic and consistently applied. Need time for, e.g</a:t>
            </a:r>
            <a:r>
              <a:rPr lang="en-US" sz="2400" dirty="0" smtClean="0">
                <a:solidFill>
                  <a:schemeClr val="bg2"/>
                </a:solidFill>
                <a:latin typeface="+mj-lt"/>
                <a:cs typeface="Chalkboard"/>
              </a:rPr>
              <a:t>.</a:t>
            </a:r>
          </a:p>
          <a:p>
            <a:pPr>
              <a:spcBef>
                <a:spcPts val="0"/>
              </a:spcBef>
              <a:buClr>
                <a:srgbClr val="FFFF00"/>
              </a:buClr>
            </a:pPr>
            <a:endParaRPr lang="en-US" sz="2400" dirty="0">
              <a:solidFill>
                <a:schemeClr val="bg2"/>
              </a:solidFill>
              <a:latin typeface="+mj-lt"/>
              <a:cs typeface="Chalkboard"/>
            </a:endParaRPr>
          </a:p>
          <a:p>
            <a:pPr marL="342900" indent="-342900">
              <a:spcBef>
                <a:spcPts val="0"/>
              </a:spcBef>
              <a:spcAft>
                <a:spcPts val="300"/>
              </a:spcAft>
              <a:buClr>
                <a:srgbClr val="FFFF00"/>
              </a:buClr>
              <a:buFont typeface="Wingdings" pitchFamily="2" charset="2"/>
              <a:buChar char=""/>
            </a:pPr>
            <a:r>
              <a:rPr lang="en-US" sz="2400" dirty="0">
                <a:solidFill>
                  <a:schemeClr val="bg2"/>
                </a:solidFill>
                <a:latin typeface="+mj-lt"/>
                <a:cs typeface="Chalkboard"/>
              </a:rPr>
              <a:t>Developing course and </a:t>
            </a:r>
            <a:r>
              <a:rPr lang="en-US" sz="2400" dirty="0" err="1">
                <a:solidFill>
                  <a:schemeClr val="bg2"/>
                </a:solidFill>
                <a:latin typeface="+mj-lt"/>
                <a:cs typeface="Chalkboard"/>
              </a:rPr>
              <a:t>programme</a:t>
            </a:r>
            <a:r>
              <a:rPr lang="en-US" sz="2400" dirty="0">
                <a:solidFill>
                  <a:schemeClr val="bg2"/>
                </a:solidFill>
                <a:latin typeface="+mj-lt"/>
                <a:cs typeface="Chalkboard"/>
              </a:rPr>
              <a:t> curricula</a:t>
            </a:r>
          </a:p>
          <a:p>
            <a:pPr marL="342900" indent="-342900">
              <a:spcBef>
                <a:spcPts val="0"/>
              </a:spcBef>
              <a:spcAft>
                <a:spcPts val="300"/>
              </a:spcAft>
              <a:buClr>
                <a:srgbClr val="FFFF00"/>
              </a:buClr>
              <a:buFont typeface="Wingdings" pitchFamily="2" charset="2"/>
              <a:buChar char=""/>
            </a:pPr>
            <a:r>
              <a:rPr lang="en-US" sz="2400" dirty="0">
                <a:solidFill>
                  <a:schemeClr val="bg2"/>
                </a:solidFill>
                <a:latin typeface="+mj-lt"/>
                <a:cs typeface="Chalkboard"/>
              </a:rPr>
              <a:t>Preparing presentations, materials and other resources</a:t>
            </a:r>
          </a:p>
          <a:p>
            <a:pPr marL="342900" indent="-342900">
              <a:spcBef>
                <a:spcPts val="0"/>
              </a:spcBef>
              <a:spcAft>
                <a:spcPts val="300"/>
              </a:spcAft>
              <a:buClr>
                <a:srgbClr val="FFFF00"/>
              </a:buClr>
              <a:buFont typeface="Wingdings" pitchFamily="2" charset="2"/>
              <a:buChar char=""/>
            </a:pPr>
            <a:r>
              <a:rPr lang="en-US" sz="2400" dirty="0">
                <a:solidFill>
                  <a:schemeClr val="bg2"/>
                </a:solidFill>
                <a:latin typeface="+mj-lt"/>
                <a:cs typeface="Chalkboard"/>
              </a:rPr>
              <a:t>Contact (class) time with students</a:t>
            </a:r>
          </a:p>
          <a:p>
            <a:pPr marL="342900" indent="-342900">
              <a:spcBef>
                <a:spcPts val="0"/>
              </a:spcBef>
              <a:spcAft>
                <a:spcPts val="300"/>
              </a:spcAft>
              <a:buClr>
                <a:srgbClr val="FFFF00"/>
              </a:buClr>
              <a:buFont typeface="Wingdings" pitchFamily="2" charset="2"/>
              <a:buChar char=""/>
            </a:pPr>
            <a:r>
              <a:rPr lang="en-US" sz="2400" dirty="0" smtClean="0">
                <a:solidFill>
                  <a:schemeClr val="bg2"/>
                </a:solidFill>
                <a:latin typeface="+mj-lt"/>
                <a:cs typeface="Chalkboard"/>
              </a:rPr>
              <a:t>Student consultations</a:t>
            </a:r>
          </a:p>
          <a:p>
            <a:pPr marL="342900" indent="-342900">
              <a:spcBef>
                <a:spcPts val="0"/>
              </a:spcBef>
              <a:spcAft>
                <a:spcPts val="300"/>
              </a:spcAft>
              <a:buClr>
                <a:srgbClr val="FFFF00"/>
              </a:buClr>
              <a:buFont typeface="Wingdings" pitchFamily="2" charset="2"/>
              <a:buChar char=""/>
            </a:pPr>
            <a:r>
              <a:rPr lang="en-US" sz="2400" dirty="0" smtClean="0">
                <a:solidFill>
                  <a:schemeClr val="bg2"/>
                </a:solidFill>
                <a:cs typeface="Chalkboard"/>
              </a:rPr>
              <a:t>Assessment</a:t>
            </a:r>
          </a:p>
          <a:p>
            <a:pPr marL="342900" indent="-342900">
              <a:spcBef>
                <a:spcPts val="0"/>
              </a:spcBef>
              <a:spcAft>
                <a:spcPts val="300"/>
              </a:spcAft>
              <a:buClr>
                <a:srgbClr val="FFFF00"/>
              </a:buClr>
              <a:buFont typeface="Wingdings" pitchFamily="2" charset="2"/>
              <a:buChar char=""/>
            </a:pPr>
            <a:r>
              <a:rPr lang="en-US" sz="2400" dirty="0">
                <a:solidFill>
                  <a:schemeClr val="bg2"/>
                </a:solidFill>
                <a:cs typeface="Chalkboard"/>
              </a:rPr>
              <a:t>Course </a:t>
            </a:r>
            <a:r>
              <a:rPr lang="en-US" sz="2400" dirty="0" smtClean="0">
                <a:solidFill>
                  <a:schemeClr val="bg2"/>
                </a:solidFill>
                <a:cs typeface="Chalkboard"/>
              </a:rPr>
              <a:t>coordination</a:t>
            </a:r>
            <a:endParaRPr lang="en-US" sz="2400" dirty="0">
              <a:solidFill>
                <a:schemeClr val="bg2"/>
              </a:solidFill>
              <a:latin typeface="+mj-lt"/>
              <a:cs typeface="Chalkboard"/>
            </a:endParaRPr>
          </a:p>
          <a:p>
            <a:pPr marL="342900" indent="-342900">
              <a:spcBef>
                <a:spcPts val="0"/>
              </a:spcBef>
              <a:spcAft>
                <a:spcPts val="300"/>
              </a:spcAft>
              <a:buClr>
                <a:srgbClr val="FFFF00"/>
              </a:buClr>
              <a:buFont typeface="Wingdings" pitchFamily="2" charset="2"/>
              <a:buChar char=""/>
            </a:pPr>
            <a:r>
              <a:rPr lang="en-US" sz="2400" dirty="0">
                <a:solidFill>
                  <a:schemeClr val="bg2"/>
                </a:solidFill>
                <a:latin typeface="+mj-lt"/>
                <a:cs typeface="Chalkboard"/>
              </a:rPr>
              <a:t>Meetings with </a:t>
            </a:r>
            <a:r>
              <a:rPr lang="en-US" sz="2400" dirty="0" smtClean="0">
                <a:solidFill>
                  <a:schemeClr val="bg2"/>
                </a:solidFill>
                <a:latin typeface="+mj-lt"/>
                <a:cs typeface="Chalkboard"/>
              </a:rPr>
              <a:t>tutors</a:t>
            </a:r>
          </a:p>
          <a:p>
            <a:pPr marL="342900" indent="-342900">
              <a:spcBef>
                <a:spcPts val="0"/>
              </a:spcBef>
              <a:spcAft>
                <a:spcPts val="300"/>
              </a:spcAft>
              <a:buClr>
                <a:srgbClr val="FFFF00"/>
              </a:buClr>
              <a:buFont typeface="Wingdings" pitchFamily="2" charset="2"/>
              <a:buChar char=""/>
            </a:pPr>
            <a:r>
              <a:rPr lang="en-US" sz="2400" dirty="0" smtClean="0">
                <a:solidFill>
                  <a:schemeClr val="bg2"/>
                </a:solidFill>
                <a:latin typeface="+mj-lt"/>
                <a:cs typeface="Chalkboard"/>
              </a:rPr>
              <a:t>Managing work-integrated learning</a:t>
            </a:r>
          </a:p>
          <a:p>
            <a:pPr marL="342900" indent="-342900">
              <a:spcBef>
                <a:spcPts val="0"/>
              </a:spcBef>
              <a:spcAft>
                <a:spcPts val="300"/>
              </a:spcAft>
              <a:buClr>
                <a:srgbClr val="FFFF00"/>
              </a:buClr>
              <a:buFont typeface="Wingdings" pitchFamily="2" charset="2"/>
              <a:buChar char=""/>
            </a:pPr>
            <a:r>
              <a:rPr lang="en-US" sz="2400" dirty="0" smtClean="0">
                <a:solidFill>
                  <a:schemeClr val="bg2"/>
                </a:solidFill>
                <a:latin typeface="+mj-lt"/>
                <a:cs typeface="Chalkboard"/>
              </a:rPr>
              <a:t>Liaison with industry, professionals in the field</a:t>
            </a:r>
          </a:p>
          <a:p>
            <a:pPr marL="342900" indent="-342900">
              <a:spcBef>
                <a:spcPts val="0"/>
              </a:spcBef>
              <a:spcAft>
                <a:spcPts val="300"/>
              </a:spcAft>
              <a:buClr>
                <a:srgbClr val="FFFF00"/>
              </a:buClr>
              <a:buFont typeface="Wingdings" pitchFamily="2" charset="2"/>
              <a:buChar char=""/>
            </a:pPr>
            <a:r>
              <a:rPr lang="en-US" sz="2400" dirty="0" smtClean="0">
                <a:solidFill>
                  <a:schemeClr val="bg2"/>
                </a:solidFill>
                <a:latin typeface="+mj-lt"/>
                <a:cs typeface="Chalkboard"/>
              </a:rPr>
              <a:t>Own </a:t>
            </a:r>
            <a:r>
              <a:rPr lang="en-US" sz="2400" dirty="0">
                <a:solidFill>
                  <a:schemeClr val="bg2"/>
                </a:solidFill>
                <a:latin typeface="+mj-lt"/>
                <a:cs typeface="Chalkboard"/>
              </a:rPr>
              <a:t>professional </a:t>
            </a:r>
            <a:r>
              <a:rPr lang="en-US" sz="2400" dirty="0" smtClean="0">
                <a:solidFill>
                  <a:schemeClr val="bg2"/>
                </a:solidFill>
                <a:latin typeface="+mj-lt"/>
                <a:cs typeface="Chalkboard"/>
              </a:rPr>
              <a:t>development</a:t>
            </a:r>
          </a:p>
          <a:p>
            <a:pPr marL="342900" indent="-342900">
              <a:spcBef>
                <a:spcPts val="0"/>
              </a:spcBef>
              <a:spcAft>
                <a:spcPts val="300"/>
              </a:spcAft>
              <a:buClr>
                <a:srgbClr val="FFFF00"/>
              </a:buClr>
              <a:buFont typeface="Wingdings" pitchFamily="2" charset="2"/>
              <a:buChar char=""/>
            </a:pPr>
            <a:r>
              <a:rPr lang="en-US" sz="2400" dirty="0" smtClean="0">
                <a:solidFill>
                  <a:schemeClr val="bg2"/>
                </a:solidFill>
                <a:latin typeface="+mj-lt"/>
                <a:cs typeface="Arial" pitchFamily="34" charset="0"/>
              </a:rPr>
              <a:t>Research </a:t>
            </a:r>
            <a:endParaRPr lang="en-ZA" sz="2400" dirty="0">
              <a:solidFill>
                <a:schemeClr val="bg2"/>
              </a:solidFill>
              <a:latin typeface="+mj-lt"/>
              <a:cs typeface="Arial" pitchFamily="34" charset="0"/>
            </a:endParaRPr>
          </a:p>
          <a:p>
            <a:pPr marL="342900" indent="-342900">
              <a:spcBef>
                <a:spcPts val="0"/>
              </a:spcBef>
              <a:spcAft>
                <a:spcPts val="300"/>
              </a:spcAft>
              <a:buFont typeface="Courier New" pitchFamily="49" charset="0"/>
              <a:buChar char="o"/>
            </a:pPr>
            <a:endParaRPr lang="en-ZA" sz="2400" dirty="0">
              <a:solidFill>
                <a:schemeClr val="bg2"/>
              </a:solidFill>
              <a:latin typeface="+mj-lt"/>
            </a:endParaRPr>
          </a:p>
        </p:txBody>
      </p:sp>
      <p:sp>
        <p:nvSpPr>
          <p:cNvPr id="3" name="Title 2"/>
          <p:cNvSpPr>
            <a:spLocks noGrp="1"/>
          </p:cNvSpPr>
          <p:nvPr>
            <p:ph type="title"/>
          </p:nvPr>
        </p:nvSpPr>
        <p:spPr>
          <a:xfrm>
            <a:off x="352426" y="228600"/>
            <a:ext cx="7680960" cy="608112"/>
          </a:xfrm>
        </p:spPr>
        <p:txBody>
          <a:bodyPr>
            <a:normAutofit fontScale="90000"/>
          </a:bodyPr>
          <a:lstStyle/>
          <a:p>
            <a:r>
              <a:rPr lang="en-ZA" dirty="0" smtClean="0"/>
              <a:t>Workload</a:t>
            </a:r>
            <a:endParaRPr lang="en-ZA" dirty="0"/>
          </a:p>
        </p:txBody>
      </p:sp>
    </p:spTree>
    <p:extLst>
      <p:ext uri="{BB962C8B-B14F-4D97-AF65-F5344CB8AC3E}">
        <p14:creationId xmlns:p14="http://schemas.microsoft.com/office/powerpoint/2010/main" val="262143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
                                            <p:txEl>
                                              <p:pRg st="11" end="1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539552" y="476672"/>
            <a:ext cx="8136904" cy="5710768"/>
          </a:xfrm>
        </p:spPr>
        <p:txBody>
          <a:bodyPr>
            <a:normAutofit lnSpcReduction="10000"/>
          </a:bodyPr>
          <a:lstStyle/>
          <a:p>
            <a:pPr algn="ctr"/>
            <a:r>
              <a:rPr lang="en-US" sz="2400" dirty="0">
                <a:solidFill>
                  <a:srgbClr val="FFFF00"/>
                </a:solidFill>
              </a:rPr>
              <a:t>GROUP DISCUSSION</a:t>
            </a:r>
          </a:p>
          <a:p>
            <a:pPr algn="ctr"/>
            <a:r>
              <a:rPr lang="en-US" sz="3200" dirty="0" smtClean="0">
                <a:solidFill>
                  <a:srgbClr val="FFFFFF"/>
                </a:solidFill>
              </a:rPr>
              <a:t>Conditions of service</a:t>
            </a:r>
          </a:p>
          <a:p>
            <a:r>
              <a:rPr lang="en-US" sz="2400" dirty="0" smtClean="0">
                <a:solidFill>
                  <a:srgbClr val="FFFFFF"/>
                </a:solidFill>
              </a:rPr>
              <a:t>Staff can be permanent or temporary (contract), part-time or full-time.</a:t>
            </a:r>
          </a:p>
          <a:p>
            <a:pPr marL="285750" indent="-285750">
              <a:buClr>
                <a:srgbClr val="FFFF00"/>
              </a:buClr>
              <a:buFont typeface="Wingdings" charset="2"/>
              <a:buChar char=""/>
            </a:pPr>
            <a:r>
              <a:rPr lang="en-US" sz="2400" dirty="0" smtClean="0">
                <a:solidFill>
                  <a:srgbClr val="FFFFFF"/>
                </a:solidFill>
              </a:rPr>
              <a:t> What challenges does the employment of non-permanent staff present for the quality of teaching?</a:t>
            </a:r>
          </a:p>
          <a:p>
            <a:pPr marL="285750" indent="-285750">
              <a:buClr>
                <a:srgbClr val="FFFF00"/>
              </a:buClr>
              <a:buFont typeface="Wingdings" charset="2"/>
              <a:buChar char=""/>
            </a:pPr>
            <a:r>
              <a:rPr lang="en-US" sz="2400" dirty="0" smtClean="0">
                <a:solidFill>
                  <a:srgbClr val="FFFFFF"/>
                </a:solidFill>
              </a:rPr>
              <a:t>Do employment contracts ensure that all the responsibilities of a lecturer are met, such as time for student consultations?  If not, who picks up the extra responsibilities?</a:t>
            </a:r>
          </a:p>
          <a:p>
            <a:pPr marL="285750" indent="-285750">
              <a:buClr>
                <a:srgbClr val="FFFF00"/>
              </a:buClr>
              <a:buFont typeface="Wingdings" charset="2"/>
              <a:buChar char=""/>
            </a:pPr>
            <a:r>
              <a:rPr lang="en-US" sz="2400" dirty="0" smtClean="0">
                <a:solidFill>
                  <a:srgbClr val="FFFFFF"/>
                </a:solidFill>
              </a:rPr>
              <a:t>How is the teaching quality of non-permanent staff managed?</a:t>
            </a:r>
          </a:p>
          <a:p>
            <a:pPr>
              <a:buClr>
                <a:srgbClr val="FFFF00"/>
              </a:buClr>
            </a:pPr>
            <a:r>
              <a:rPr lang="en-US" sz="2400" dirty="0" err="1">
                <a:solidFill>
                  <a:srgbClr val="FFFF00"/>
                </a:solidFill>
              </a:rPr>
              <a:t>Summarise</a:t>
            </a:r>
            <a:r>
              <a:rPr lang="en-US" sz="2400" dirty="0">
                <a:solidFill>
                  <a:srgbClr val="FFFF00"/>
                </a:solidFill>
              </a:rPr>
              <a:t> useful ideas and challenges discussed.</a:t>
            </a:r>
            <a:endParaRPr lang="en-US" sz="2400" dirty="0" smtClean="0">
              <a:solidFill>
                <a:srgbClr val="FFFFFF"/>
              </a:solidFill>
            </a:endParaRPr>
          </a:p>
          <a:p>
            <a:endParaRPr lang="en-US" sz="2400" dirty="0" smtClean="0">
              <a:solidFill>
                <a:srgbClr val="FFFFFF"/>
              </a:solidFill>
            </a:endParaRPr>
          </a:p>
          <a:p>
            <a:endParaRPr lang="en-US" sz="2400" dirty="0">
              <a:solidFill>
                <a:srgbClr val="FFFFFF"/>
              </a:solidFill>
            </a:endParaRPr>
          </a:p>
        </p:txBody>
      </p:sp>
    </p:spTree>
    <p:extLst>
      <p:ext uri="{BB962C8B-B14F-4D97-AF65-F5344CB8AC3E}">
        <p14:creationId xmlns:p14="http://schemas.microsoft.com/office/powerpoint/2010/main" val="99372634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352426" y="1463040"/>
            <a:ext cx="8252022" cy="4724400"/>
          </a:xfrm>
        </p:spPr>
        <p:txBody>
          <a:bodyPr>
            <a:noAutofit/>
          </a:bodyPr>
          <a:lstStyle/>
          <a:p>
            <a:pPr>
              <a:spcBef>
                <a:spcPts val="600"/>
              </a:spcBef>
            </a:pPr>
            <a:r>
              <a:rPr lang="en-ZA" sz="2400" dirty="0">
                <a:solidFill>
                  <a:schemeClr val="bg2"/>
                </a:solidFill>
                <a:cs typeface="Chalkboard"/>
              </a:rPr>
              <a:t>In SA student HE numbers increased 28% from 2004-12 and permanent academic staff by 13</a:t>
            </a:r>
            <a:r>
              <a:rPr lang="en-ZA" sz="2400" dirty="0" smtClean="0">
                <a:solidFill>
                  <a:schemeClr val="bg2"/>
                </a:solidFill>
                <a:cs typeface="Chalkboard"/>
              </a:rPr>
              <a:t>%. Universities are employing m</a:t>
            </a:r>
            <a:r>
              <a:rPr lang="en-ZA" sz="2400" dirty="0" smtClean="0">
                <a:solidFill>
                  <a:schemeClr val="bg2"/>
                </a:solidFill>
              </a:rPr>
              <a:t>ore and more temporary staff, both part-time and full-time.</a:t>
            </a:r>
          </a:p>
          <a:p>
            <a:pPr>
              <a:spcBef>
                <a:spcPts val="600"/>
              </a:spcBef>
            </a:pPr>
            <a:endParaRPr lang="en-ZA" sz="2400" dirty="0">
              <a:solidFill>
                <a:schemeClr val="bg2"/>
              </a:solidFill>
            </a:endParaRPr>
          </a:p>
          <a:p>
            <a:pPr>
              <a:spcBef>
                <a:spcPts val="600"/>
              </a:spcBef>
            </a:pPr>
            <a:r>
              <a:rPr lang="en-ZA" sz="2400" dirty="0" smtClean="0">
                <a:solidFill>
                  <a:schemeClr val="bg2"/>
                </a:solidFill>
              </a:rPr>
              <a:t>How do contracts for temporary staff:</a:t>
            </a:r>
          </a:p>
          <a:p>
            <a:pPr marL="285750" indent="-285750">
              <a:spcBef>
                <a:spcPts val="600"/>
              </a:spcBef>
              <a:buFontTx/>
              <a:buChar char="-"/>
            </a:pPr>
            <a:r>
              <a:rPr lang="en-ZA" sz="2400" dirty="0" smtClean="0">
                <a:solidFill>
                  <a:schemeClr val="bg2"/>
                </a:solidFill>
              </a:rPr>
              <a:t>Cater for professional development</a:t>
            </a:r>
          </a:p>
          <a:p>
            <a:pPr marL="285750" indent="-285750">
              <a:spcBef>
                <a:spcPts val="600"/>
              </a:spcBef>
              <a:buFontTx/>
              <a:buChar char="-"/>
            </a:pPr>
            <a:r>
              <a:rPr lang="en-ZA" sz="2400" dirty="0" smtClean="0">
                <a:solidFill>
                  <a:schemeClr val="bg2"/>
                </a:solidFill>
              </a:rPr>
              <a:t>Ensure students get access to lecturer for consultations</a:t>
            </a:r>
          </a:p>
          <a:p>
            <a:pPr>
              <a:spcBef>
                <a:spcPts val="600"/>
              </a:spcBef>
            </a:pPr>
            <a:endParaRPr lang="en-ZA" sz="2400" dirty="0">
              <a:solidFill>
                <a:schemeClr val="bg2"/>
              </a:solidFill>
            </a:endParaRPr>
          </a:p>
          <a:p>
            <a:pPr>
              <a:spcBef>
                <a:spcPts val="600"/>
              </a:spcBef>
            </a:pPr>
            <a:r>
              <a:rPr lang="en-ZA" sz="2400" dirty="0" smtClean="0">
                <a:solidFill>
                  <a:schemeClr val="bg2"/>
                </a:solidFill>
              </a:rPr>
              <a:t>How do institutions keep good staff who want job security?</a:t>
            </a:r>
            <a:endParaRPr lang="en-ZA" sz="2400" dirty="0">
              <a:solidFill>
                <a:schemeClr val="bg2"/>
              </a:solidFill>
            </a:endParaRPr>
          </a:p>
        </p:txBody>
      </p:sp>
      <p:sp>
        <p:nvSpPr>
          <p:cNvPr id="3" name="Title 2"/>
          <p:cNvSpPr>
            <a:spLocks noGrp="1"/>
          </p:cNvSpPr>
          <p:nvPr>
            <p:ph type="title"/>
          </p:nvPr>
        </p:nvSpPr>
        <p:spPr/>
        <p:txBody>
          <a:bodyPr/>
          <a:lstStyle/>
          <a:p>
            <a:r>
              <a:rPr lang="en-ZA" dirty="0" smtClean="0"/>
              <a:t>Conditions of service</a:t>
            </a:r>
            <a:endParaRPr lang="en-ZA" dirty="0"/>
          </a:p>
        </p:txBody>
      </p:sp>
    </p:spTree>
    <p:extLst>
      <p:ext uri="{BB962C8B-B14F-4D97-AF65-F5344CB8AC3E}">
        <p14:creationId xmlns:p14="http://schemas.microsoft.com/office/powerpoint/2010/main" val="23857248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683568" y="548680"/>
            <a:ext cx="8064896" cy="5760640"/>
          </a:xfrm>
        </p:spPr>
        <p:txBody>
          <a:bodyPr>
            <a:normAutofit/>
          </a:bodyPr>
          <a:lstStyle/>
          <a:p>
            <a:pPr algn="ctr"/>
            <a:r>
              <a:rPr lang="en-US" sz="2400" dirty="0">
                <a:solidFill>
                  <a:srgbClr val="FFFF00"/>
                </a:solidFill>
              </a:rPr>
              <a:t>GROUP DISCUSSION</a:t>
            </a:r>
          </a:p>
          <a:p>
            <a:pPr algn="ctr"/>
            <a:r>
              <a:rPr lang="en-US" sz="3200" dirty="0" smtClean="0">
                <a:solidFill>
                  <a:srgbClr val="FFFFFF"/>
                </a:solidFill>
              </a:rPr>
              <a:t>Performance appraisal of teaching</a:t>
            </a:r>
            <a:endParaRPr lang="en-US" sz="3200" dirty="0">
              <a:solidFill>
                <a:srgbClr val="FFFFFF"/>
              </a:solidFill>
            </a:endParaRPr>
          </a:p>
          <a:p>
            <a:endParaRPr lang="en-US" sz="2400" dirty="0">
              <a:solidFill>
                <a:srgbClr val="FFFFFF"/>
              </a:solidFill>
            </a:endParaRPr>
          </a:p>
          <a:p>
            <a:pPr marL="285750" indent="-285750">
              <a:buClr>
                <a:srgbClr val="FFFF00"/>
              </a:buClr>
              <a:buFont typeface="Wingdings" charset="2"/>
              <a:buChar char=""/>
            </a:pPr>
            <a:r>
              <a:rPr lang="en-US" sz="2400" dirty="0" smtClean="0">
                <a:solidFill>
                  <a:srgbClr val="FFFFFF"/>
                </a:solidFill>
              </a:rPr>
              <a:t>How is teaching appraised?</a:t>
            </a:r>
          </a:p>
          <a:p>
            <a:pPr marL="285750" indent="-285750">
              <a:buClr>
                <a:srgbClr val="FFFF00"/>
              </a:buClr>
              <a:buFont typeface="Wingdings" charset="2"/>
              <a:buChar char=""/>
            </a:pPr>
            <a:r>
              <a:rPr lang="en-US" sz="2400" dirty="0" smtClean="0">
                <a:solidFill>
                  <a:srgbClr val="FFFFFF"/>
                </a:solidFill>
              </a:rPr>
              <a:t>What does good teaching look like?</a:t>
            </a:r>
          </a:p>
          <a:p>
            <a:pPr marL="285750" indent="-285750">
              <a:buClr>
                <a:srgbClr val="FFFF00"/>
              </a:buClr>
              <a:buFont typeface="Wingdings" charset="2"/>
              <a:buChar char=""/>
            </a:pPr>
            <a:r>
              <a:rPr lang="en-US" sz="2400" dirty="0" smtClean="0">
                <a:solidFill>
                  <a:srgbClr val="FFFFFF"/>
                </a:solidFill>
              </a:rPr>
              <a:t>Is there a performance management system at your institution?  If so, what part does teaching performance play in a lecturer’s appraisal?</a:t>
            </a:r>
          </a:p>
          <a:p>
            <a:pPr marL="285750" indent="-285750">
              <a:buClr>
                <a:srgbClr val="FFFF00"/>
              </a:buClr>
              <a:buFont typeface="Wingdings" charset="2"/>
              <a:buChar char=""/>
            </a:pPr>
            <a:r>
              <a:rPr lang="en-US" sz="2400" dirty="0" smtClean="0">
                <a:solidFill>
                  <a:srgbClr val="FFFFFF"/>
                </a:solidFill>
              </a:rPr>
              <a:t>Are there any requirements for formal qualifications or professional development in university teaching?</a:t>
            </a:r>
            <a:endParaRPr lang="en-US" sz="2400" dirty="0">
              <a:solidFill>
                <a:srgbClr val="FFFFFF"/>
              </a:solidFill>
            </a:endParaRPr>
          </a:p>
          <a:p>
            <a:pPr>
              <a:buClr>
                <a:srgbClr val="FFFF00"/>
              </a:buClr>
            </a:pPr>
            <a:r>
              <a:rPr lang="en-US" sz="2400" dirty="0" err="1">
                <a:solidFill>
                  <a:srgbClr val="FFFF00"/>
                </a:solidFill>
              </a:rPr>
              <a:t>Summarise</a:t>
            </a:r>
            <a:r>
              <a:rPr lang="en-US" sz="2400" dirty="0">
                <a:solidFill>
                  <a:srgbClr val="FFFF00"/>
                </a:solidFill>
              </a:rPr>
              <a:t> useful ideas and challenges discussed.</a:t>
            </a:r>
            <a:endParaRPr lang="en-US" sz="2400" dirty="0">
              <a:solidFill>
                <a:srgbClr val="FFFFFF"/>
              </a:solidFill>
            </a:endParaRPr>
          </a:p>
          <a:p>
            <a:endParaRPr lang="en-US" sz="2600" dirty="0"/>
          </a:p>
        </p:txBody>
      </p:sp>
    </p:spTree>
    <p:extLst>
      <p:ext uri="{BB962C8B-B14F-4D97-AF65-F5344CB8AC3E}">
        <p14:creationId xmlns:p14="http://schemas.microsoft.com/office/powerpoint/2010/main" val="254513705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sz="quarter" idx="13"/>
          </p:nvPr>
        </p:nvSpPr>
        <p:spPr>
          <a:xfrm>
            <a:off x="352426" y="1268760"/>
            <a:ext cx="8035998" cy="4918680"/>
          </a:xfrm>
        </p:spPr>
        <p:txBody>
          <a:bodyPr>
            <a:noAutofit/>
          </a:bodyPr>
          <a:lstStyle/>
          <a:p>
            <a:r>
              <a:rPr lang="en-ZA" sz="2400" dirty="0">
                <a:solidFill>
                  <a:srgbClr val="FFFFFF"/>
                </a:solidFill>
              </a:rPr>
              <a:t>The Academy provides a recognition and accreditation service which enables staff providing teaching and/or learning support to be recognised, depending on their role and experience as</a:t>
            </a:r>
            <a:r>
              <a:rPr lang="en-ZA" sz="2400" dirty="0" smtClean="0">
                <a:solidFill>
                  <a:srgbClr val="FFFFFF"/>
                </a:solidFill>
              </a:rPr>
              <a:t>:</a:t>
            </a:r>
          </a:p>
          <a:p>
            <a:endParaRPr lang="en-ZA" sz="2400" dirty="0">
              <a:solidFill>
                <a:srgbClr val="FFFFFF"/>
              </a:solidFill>
            </a:endParaRPr>
          </a:p>
          <a:p>
            <a:pPr>
              <a:spcBef>
                <a:spcPts val="0"/>
              </a:spcBef>
            </a:pPr>
            <a:r>
              <a:rPr lang="en-ZA" sz="2400" dirty="0">
                <a:solidFill>
                  <a:srgbClr val="FFFFFF"/>
                </a:solidFill>
              </a:rPr>
              <a:t>Descriptor 1: An Associate Fellow of the Academy</a:t>
            </a:r>
          </a:p>
          <a:p>
            <a:pPr>
              <a:spcBef>
                <a:spcPts val="0"/>
              </a:spcBef>
            </a:pPr>
            <a:r>
              <a:rPr lang="en-ZA" sz="2400" dirty="0">
                <a:solidFill>
                  <a:srgbClr val="FFFFFF"/>
                </a:solidFill>
              </a:rPr>
              <a:t>Descriptor 2: A Fellow of the Academy</a:t>
            </a:r>
          </a:p>
          <a:p>
            <a:pPr>
              <a:spcBef>
                <a:spcPts val="0"/>
              </a:spcBef>
            </a:pPr>
            <a:r>
              <a:rPr lang="en-ZA" sz="2400" dirty="0">
                <a:solidFill>
                  <a:srgbClr val="FFFFFF"/>
                </a:solidFill>
              </a:rPr>
              <a:t>Descriptor 3: A Senior Fellow of the Academy</a:t>
            </a:r>
          </a:p>
          <a:p>
            <a:pPr>
              <a:spcBef>
                <a:spcPts val="0"/>
              </a:spcBef>
            </a:pPr>
            <a:r>
              <a:rPr lang="en-ZA" sz="2400" dirty="0">
                <a:solidFill>
                  <a:srgbClr val="FFFFFF"/>
                </a:solidFill>
              </a:rPr>
              <a:t>Descriptor 4: A Principal Fellow of the Academy</a:t>
            </a:r>
          </a:p>
          <a:p>
            <a:endParaRPr lang="en-ZA" sz="2400" dirty="0" smtClean="0">
              <a:solidFill>
                <a:srgbClr val="FFFFFF"/>
              </a:solidFill>
            </a:endParaRPr>
          </a:p>
          <a:p>
            <a:r>
              <a:rPr lang="en-ZA" sz="2400" dirty="0" smtClean="0">
                <a:solidFill>
                  <a:srgbClr val="FFFFFF"/>
                </a:solidFill>
              </a:rPr>
              <a:t>These </a:t>
            </a:r>
            <a:r>
              <a:rPr lang="en-ZA" sz="2400" dirty="0">
                <a:solidFill>
                  <a:srgbClr val="FFFFFF"/>
                </a:solidFill>
              </a:rPr>
              <a:t>designations are nationally recognised and portable between institutions.</a:t>
            </a:r>
          </a:p>
          <a:p>
            <a:endParaRPr lang="en-US" sz="2400" dirty="0">
              <a:solidFill>
                <a:srgbClr val="FFFFFF"/>
              </a:solidFill>
            </a:endParaRPr>
          </a:p>
        </p:txBody>
      </p:sp>
      <p:sp>
        <p:nvSpPr>
          <p:cNvPr id="7" name="Title 6"/>
          <p:cNvSpPr>
            <a:spLocks noGrp="1"/>
          </p:cNvSpPr>
          <p:nvPr>
            <p:ph type="title"/>
          </p:nvPr>
        </p:nvSpPr>
        <p:spPr>
          <a:xfrm>
            <a:off x="352426" y="228600"/>
            <a:ext cx="7680960" cy="680120"/>
          </a:xfrm>
        </p:spPr>
        <p:txBody>
          <a:bodyPr>
            <a:normAutofit/>
          </a:bodyPr>
          <a:lstStyle/>
          <a:p>
            <a:r>
              <a:rPr lang="en-ZA" sz="3600" dirty="0">
                <a:solidFill>
                  <a:srgbClr val="FF6600"/>
                </a:solidFill>
                <a:cs typeface="Arial"/>
              </a:rPr>
              <a:t>UK Higher Education Academy</a:t>
            </a:r>
            <a:endParaRPr lang="en-US" sz="3600" dirty="0">
              <a:solidFill>
                <a:srgbClr val="FF6600"/>
              </a:solidFill>
            </a:endParaRPr>
          </a:p>
        </p:txBody>
      </p:sp>
    </p:spTree>
    <p:extLst>
      <p:ext uri="{BB962C8B-B14F-4D97-AF65-F5344CB8AC3E}">
        <p14:creationId xmlns:p14="http://schemas.microsoft.com/office/powerpoint/2010/main" val="312469149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52426" y="228600"/>
            <a:ext cx="8612062" cy="1066800"/>
          </a:xfrm>
        </p:spPr>
        <p:txBody>
          <a:bodyPr>
            <a:noAutofit/>
          </a:bodyPr>
          <a:lstStyle/>
          <a:p>
            <a:r>
              <a:rPr lang="en-ZA" sz="2800" dirty="0">
                <a:solidFill>
                  <a:srgbClr val="FF6600"/>
                </a:solidFill>
                <a:cs typeface="Arial"/>
              </a:rPr>
              <a:t>The UK Professional Standards Framework for teaching and supporting learning in higher </a:t>
            </a:r>
            <a:r>
              <a:rPr lang="en-ZA" sz="2800" dirty="0" smtClean="0">
                <a:solidFill>
                  <a:srgbClr val="FF6600"/>
                </a:solidFill>
                <a:cs typeface="Arial"/>
              </a:rPr>
              <a:t>education</a:t>
            </a:r>
            <a:endParaRPr lang="en-US" sz="2800" dirty="0">
              <a:solidFill>
                <a:srgbClr val="FF6600"/>
              </a:solidFill>
            </a:endParaRP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422" y="1412776"/>
            <a:ext cx="5594916" cy="52383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0182847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sz="quarter" idx="13"/>
          </p:nvPr>
        </p:nvSpPr>
        <p:spPr>
          <a:xfrm>
            <a:off x="251520" y="332656"/>
            <a:ext cx="2736304" cy="6336704"/>
          </a:xfrm>
          <a:ln>
            <a:solidFill>
              <a:schemeClr val="accent2"/>
            </a:solidFill>
          </a:ln>
        </p:spPr>
        <p:txBody>
          <a:bodyPr lIns="72000" rIns="72000">
            <a:normAutofit fontScale="92500" lnSpcReduction="10000"/>
          </a:bodyPr>
          <a:lstStyle/>
          <a:p>
            <a:pPr algn="ctr">
              <a:lnSpc>
                <a:spcPct val="110000"/>
              </a:lnSpc>
              <a:spcBef>
                <a:spcPts val="0"/>
              </a:spcBef>
            </a:pPr>
            <a:r>
              <a:rPr lang="en-ZA" sz="1900" dirty="0" smtClean="0">
                <a:solidFill>
                  <a:srgbClr val="FFFF00"/>
                </a:solidFill>
              </a:rPr>
              <a:t>Areas </a:t>
            </a:r>
            <a:r>
              <a:rPr lang="en-ZA" sz="1900" dirty="0">
                <a:solidFill>
                  <a:srgbClr val="FFFF00"/>
                </a:solidFill>
              </a:rPr>
              <a:t>of </a:t>
            </a:r>
            <a:r>
              <a:rPr lang="en-ZA" sz="1900" dirty="0" smtClean="0">
                <a:solidFill>
                  <a:srgbClr val="FFFF00"/>
                </a:solidFill>
              </a:rPr>
              <a:t>Activity</a:t>
            </a:r>
            <a:endParaRPr lang="en-ZA" sz="1900" dirty="0">
              <a:solidFill>
                <a:srgbClr val="FFFF00"/>
              </a:solidFill>
            </a:endParaRPr>
          </a:p>
          <a:p>
            <a:pPr marL="140400" indent="-140400">
              <a:lnSpc>
                <a:spcPct val="110000"/>
              </a:lnSpc>
              <a:spcBef>
                <a:spcPts val="0"/>
              </a:spcBef>
              <a:buClrTx/>
              <a:buFont typeface="Arial"/>
              <a:buChar char="•"/>
            </a:pPr>
            <a:r>
              <a:rPr lang="en-ZA" dirty="0">
                <a:solidFill>
                  <a:srgbClr val="FFFFFF"/>
                </a:solidFill>
              </a:rPr>
              <a:t>Design and plan learning activities </a:t>
            </a:r>
            <a:r>
              <a:rPr lang="en-ZA" dirty="0" smtClean="0">
                <a:solidFill>
                  <a:srgbClr val="FFFFFF"/>
                </a:solidFill>
              </a:rPr>
              <a:t>and/or </a:t>
            </a:r>
            <a:r>
              <a:rPr lang="en-ZA" dirty="0">
                <a:solidFill>
                  <a:srgbClr val="FFFFFF"/>
                </a:solidFill>
              </a:rPr>
              <a:t>programmes of </a:t>
            </a:r>
            <a:r>
              <a:rPr lang="en-ZA" dirty="0" smtClean="0">
                <a:solidFill>
                  <a:srgbClr val="FFFFFF"/>
                </a:solidFill>
              </a:rPr>
              <a:t>study</a:t>
            </a:r>
            <a:endParaRPr lang="en-ZA" dirty="0">
              <a:solidFill>
                <a:srgbClr val="FFFFFF"/>
              </a:solidFill>
            </a:endParaRPr>
          </a:p>
          <a:p>
            <a:pPr marL="140400" indent="-140400">
              <a:lnSpc>
                <a:spcPct val="110000"/>
              </a:lnSpc>
              <a:spcBef>
                <a:spcPts val="0"/>
              </a:spcBef>
              <a:buClrTx/>
              <a:buFont typeface="Arial"/>
              <a:buChar char="•"/>
            </a:pPr>
            <a:r>
              <a:rPr lang="en-ZA" dirty="0">
                <a:solidFill>
                  <a:srgbClr val="FFFFFF"/>
                </a:solidFill>
              </a:rPr>
              <a:t>Teach and/or support </a:t>
            </a:r>
            <a:r>
              <a:rPr lang="en-ZA" dirty="0" smtClean="0">
                <a:solidFill>
                  <a:srgbClr val="FFFFFF"/>
                </a:solidFill>
              </a:rPr>
              <a:t>learning</a:t>
            </a:r>
            <a:endParaRPr lang="en-ZA" dirty="0">
              <a:solidFill>
                <a:srgbClr val="FFFFFF"/>
              </a:solidFill>
            </a:endParaRPr>
          </a:p>
          <a:p>
            <a:pPr marL="140400" indent="-140400">
              <a:lnSpc>
                <a:spcPct val="110000"/>
              </a:lnSpc>
              <a:spcBef>
                <a:spcPts val="0"/>
              </a:spcBef>
              <a:buClrTx/>
              <a:buFont typeface="Arial"/>
              <a:buChar char="•"/>
            </a:pPr>
            <a:r>
              <a:rPr lang="en-ZA" dirty="0">
                <a:solidFill>
                  <a:srgbClr val="FFFFFF"/>
                </a:solidFill>
              </a:rPr>
              <a:t>Assess and give feedback to </a:t>
            </a:r>
            <a:r>
              <a:rPr lang="en-ZA" dirty="0" smtClean="0">
                <a:solidFill>
                  <a:srgbClr val="FFFFFF"/>
                </a:solidFill>
              </a:rPr>
              <a:t>learners</a:t>
            </a:r>
            <a:endParaRPr lang="en-ZA" dirty="0">
              <a:solidFill>
                <a:srgbClr val="FFFFFF"/>
              </a:solidFill>
            </a:endParaRPr>
          </a:p>
          <a:p>
            <a:pPr marL="140400" indent="-140400">
              <a:lnSpc>
                <a:spcPct val="110000"/>
              </a:lnSpc>
              <a:spcBef>
                <a:spcPts val="0"/>
              </a:spcBef>
              <a:buClrTx/>
              <a:buFont typeface="Arial"/>
              <a:buChar char="•"/>
            </a:pPr>
            <a:r>
              <a:rPr lang="en-ZA" dirty="0">
                <a:solidFill>
                  <a:srgbClr val="FFFFFF"/>
                </a:solidFill>
              </a:rPr>
              <a:t>Develop effective </a:t>
            </a:r>
            <a:r>
              <a:rPr lang="en-ZA" dirty="0" smtClean="0">
                <a:solidFill>
                  <a:srgbClr val="FFFFFF"/>
                </a:solidFill>
              </a:rPr>
              <a:t>learning environments </a:t>
            </a:r>
            <a:r>
              <a:rPr lang="en-ZA" dirty="0">
                <a:solidFill>
                  <a:srgbClr val="FFFFFF"/>
                </a:solidFill>
              </a:rPr>
              <a:t>and approaches </a:t>
            </a:r>
            <a:r>
              <a:rPr lang="en-ZA" dirty="0" smtClean="0">
                <a:solidFill>
                  <a:srgbClr val="FFFFFF"/>
                </a:solidFill>
              </a:rPr>
              <a:t>to student </a:t>
            </a:r>
            <a:r>
              <a:rPr lang="en-ZA" dirty="0">
                <a:solidFill>
                  <a:srgbClr val="FFFFFF"/>
                </a:solidFill>
              </a:rPr>
              <a:t>support and </a:t>
            </a:r>
            <a:r>
              <a:rPr lang="en-ZA" dirty="0" smtClean="0">
                <a:solidFill>
                  <a:srgbClr val="FFFFFF"/>
                </a:solidFill>
              </a:rPr>
              <a:t>guidance</a:t>
            </a:r>
            <a:endParaRPr lang="en-ZA" dirty="0">
              <a:solidFill>
                <a:srgbClr val="FFFFFF"/>
              </a:solidFill>
            </a:endParaRPr>
          </a:p>
          <a:p>
            <a:pPr marL="140400" indent="-140400">
              <a:lnSpc>
                <a:spcPct val="110000"/>
              </a:lnSpc>
              <a:spcBef>
                <a:spcPts val="0"/>
              </a:spcBef>
              <a:buClrTx/>
              <a:buFont typeface="Arial"/>
              <a:buChar char="•"/>
            </a:pPr>
            <a:r>
              <a:rPr lang="en-ZA" dirty="0">
                <a:solidFill>
                  <a:srgbClr val="FFFFFF"/>
                </a:solidFill>
              </a:rPr>
              <a:t>Engage in continuing </a:t>
            </a:r>
            <a:r>
              <a:rPr lang="en-ZA" dirty="0" smtClean="0">
                <a:solidFill>
                  <a:srgbClr val="FFFFFF"/>
                </a:solidFill>
              </a:rPr>
              <a:t>professional development </a:t>
            </a:r>
            <a:r>
              <a:rPr lang="en-ZA" dirty="0">
                <a:solidFill>
                  <a:srgbClr val="FFFFFF"/>
                </a:solidFill>
              </a:rPr>
              <a:t>in </a:t>
            </a:r>
            <a:r>
              <a:rPr lang="en-ZA" dirty="0" smtClean="0">
                <a:solidFill>
                  <a:srgbClr val="FFFFFF"/>
                </a:solidFill>
              </a:rPr>
              <a:t>subjects/disciplines and </a:t>
            </a:r>
            <a:r>
              <a:rPr lang="en-ZA" dirty="0">
                <a:solidFill>
                  <a:srgbClr val="FFFFFF"/>
                </a:solidFill>
              </a:rPr>
              <a:t>their pedagogy, </a:t>
            </a:r>
            <a:r>
              <a:rPr lang="en-ZA" dirty="0" smtClean="0">
                <a:solidFill>
                  <a:srgbClr val="FFFFFF"/>
                </a:solidFill>
              </a:rPr>
              <a:t>incorporating research</a:t>
            </a:r>
            <a:r>
              <a:rPr lang="en-ZA" dirty="0">
                <a:solidFill>
                  <a:srgbClr val="FFFFFF"/>
                </a:solidFill>
              </a:rPr>
              <a:t>, scholarship and </a:t>
            </a:r>
            <a:r>
              <a:rPr lang="en-ZA" dirty="0" smtClean="0">
                <a:solidFill>
                  <a:srgbClr val="FFFFFF"/>
                </a:solidFill>
              </a:rPr>
              <a:t>the evaluation </a:t>
            </a:r>
            <a:r>
              <a:rPr lang="en-ZA" dirty="0">
                <a:solidFill>
                  <a:srgbClr val="FFFFFF"/>
                </a:solidFill>
              </a:rPr>
              <a:t>of professional practices</a:t>
            </a:r>
          </a:p>
          <a:p>
            <a:pPr>
              <a:lnSpc>
                <a:spcPct val="110000"/>
              </a:lnSpc>
              <a:spcBef>
                <a:spcPts val="0"/>
              </a:spcBef>
            </a:pPr>
            <a:endParaRPr lang="en-ZA" dirty="0">
              <a:solidFill>
                <a:srgbClr val="FFFFFF"/>
              </a:solidFill>
            </a:endParaRPr>
          </a:p>
        </p:txBody>
      </p:sp>
      <p:sp>
        <p:nvSpPr>
          <p:cNvPr id="7" name="Content Placeholder 2"/>
          <p:cNvSpPr txBox="1">
            <a:spLocks/>
          </p:cNvSpPr>
          <p:nvPr/>
        </p:nvSpPr>
        <p:spPr>
          <a:xfrm>
            <a:off x="3203848" y="332656"/>
            <a:ext cx="2952328" cy="6336704"/>
          </a:xfrm>
          <a:prstGeom prst="rect">
            <a:avLst/>
          </a:prstGeom>
          <a:ln>
            <a:solidFill>
              <a:schemeClr val="accent2"/>
            </a:solidFill>
          </a:ln>
        </p:spPr>
        <p:txBody>
          <a:bodyPr vert="horz" lIns="72000" tIns="45720" rIns="72000" bIns="45720" rtlCol="0">
            <a:noAutofit/>
          </a:bodyPr>
          <a:lstStyle>
            <a:lvl1pPr marL="0" indent="0" algn="l" defTabSz="914400" rtl="0" eaLnBrk="1" latinLnBrk="0" hangingPunct="1">
              <a:spcBef>
                <a:spcPts val="1200"/>
              </a:spcBef>
              <a:spcAft>
                <a:spcPts val="0"/>
              </a:spcAft>
              <a:buClr>
                <a:schemeClr val="accent5"/>
              </a:buClr>
              <a:buFont typeface="Arial" pitchFamily="34" charset="0"/>
              <a:buNone/>
              <a:defRPr sz="1800" b="0" i="0" kern="1200" cap="none" spc="30" baseline="0">
                <a:solidFill>
                  <a:schemeClr val="tx1"/>
                </a:solidFill>
                <a:latin typeface="+mn-lt"/>
                <a:ea typeface="+mn-ea"/>
                <a:cs typeface="Tahoma" pitchFamily="34" charset="0"/>
              </a:defRPr>
            </a:lvl1pPr>
            <a:lvl2pPr marL="171450" indent="-171450"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2pPr>
            <a:lvl3pPr marL="344488" indent="-165100"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3pPr>
            <a:lvl4pPr marL="517525" indent="-169863"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4pPr>
            <a:lvl5pPr marL="688975" indent="-173038"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5pPr>
            <a:lvl6pPr marL="868680"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6pPr>
            <a:lvl7pPr marL="1069848"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7pPr>
            <a:lvl8pPr marL="1243584"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8pPr>
            <a:lvl9pPr marL="1408176"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9pPr>
          </a:lstStyle>
          <a:p>
            <a:pPr algn="ctr">
              <a:spcBef>
                <a:spcPts val="0"/>
              </a:spcBef>
            </a:pPr>
            <a:r>
              <a:rPr lang="en-ZA" dirty="0" smtClean="0">
                <a:solidFill>
                  <a:srgbClr val="FFFF00"/>
                </a:solidFill>
              </a:rPr>
              <a:t>Core Knowledge </a:t>
            </a:r>
          </a:p>
          <a:p>
            <a:pPr marL="140400" indent="-140400">
              <a:spcBef>
                <a:spcPts val="0"/>
              </a:spcBef>
              <a:buClr>
                <a:schemeClr val="tx2"/>
              </a:buClr>
              <a:buFont typeface="Arial"/>
              <a:buChar char="•"/>
            </a:pPr>
            <a:r>
              <a:rPr lang="en-ZA" sz="1700" dirty="0" smtClean="0">
                <a:solidFill>
                  <a:srgbClr val="FFFFFF"/>
                </a:solidFill>
              </a:rPr>
              <a:t>The subject material</a:t>
            </a:r>
          </a:p>
          <a:p>
            <a:pPr marL="140400" indent="-140400">
              <a:spcBef>
                <a:spcPts val="0"/>
              </a:spcBef>
              <a:buClr>
                <a:schemeClr val="tx2"/>
              </a:buClr>
              <a:buFont typeface="Arial"/>
              <a:buChar char="•"/>
            </a:pPr>
            <a:r>
              <a:rPr lang="en-ZA" sz="1700" dirty="0" smtClean="0">
                <a:solidFill>
                  <a:srgbClr val="FFFFFF"/>
                </a:solidFill>
              </a:rPr>
              <a:t>Appropriate methods for teaching, learning and assessing in the subject area and at the level of the academic programme</a:t>
            </a:r>
          </a:p>
          <a:p>
            <a:pPr marL="140400" indent="-140400">
              <a:spcBef>
                <a:spcPts val="0"/>
              </a:spcBef>
              <a:buClr>
                <a:schemeClr val="tx2"/>
              </a:buClr>
              <a:buFont typeface="Arial"/>
              <a:buChar char="•"/>
            </a:pPr>
            <a:r>
              <a:rPr lang="en-ZA" sz="1700" dirty="0" smtClean="0">
                <a:solidFill>
                  <a:srgbClr val="FFFFFF"/>
                </a:solidFill>
              </a:rPr>
              <a:t>How students learn, both generally and within their subject/ disciplinary area(s)</a:t>
            </a:r>
          </a:p>
          <a:p>
            <a:pPr marL="140400" indent="-140400">
              <a:spcBef>
                <a:spcPts val="0"/>
              </a:spcBef>
              <a:buClr>
                <a:schemeClr val="tx2"/>
              </a:buClr>
              <a:buFont typeface="Arial"/>
              <a:buChar char="•"/>
            </a:pPr>
            <a:r>
              <a:rPr lang="en-ZA" sz="1700" dirty="0" smtClean="0">
                <a:solidFill>
                  <a:srgbClr val="FFFFFF"/>
                </a:solidFill>
              </a:rPr>
              <a:t>The use and value of appropriate learning technologies</a:t>
            </a:r>
          </a:p>
          <a:p>
            <a:pPr marL="140400" indent="-140400">
              <a:spcBef>
                <a:spcPts val="0"/>
              </a:spcBef>
              <a:buClr>
                <a:schemeClr val="tx2"/>
              </a:buClr>
              <a:buFont typeface="Arial"/>
              <a:buChar char="•"/>
            </a:pPr>
            <a:r>
              <a:rPr lang="en-ZA" sz="1700" dirty="0" smtClean="0">
                <a:solidFill>
                  <a:srgbClr val="FFFFFF"/>
                </a:solidFill>
              </a:rPr>
              <a:t>Methods for evaluating the effectiveness of teaching</a:t>
            </a:r>
          </a:p>
          <a:p>
            <a:pPr marL="140400" indent="-140400">
              <a:spcBef>
                <a:spcPts val="0"/>
              </a:spcBef>
              <a:buClr>
                <a:schemeClr val="tx2"/>
              </a:buClr>
              <a:buFont typeface="Arial"/>
              <a:buChar char="•"/>
            </a:pPr>
            <a:r>
              <a:rPr lang="en-ZA" sz="1700" dirty="0" smtClean="0">
                <a:solidFill>
                  <a:srgbClr val="FFFFFF"/>
                </a:solidFill>
              </a:rPr>
              <a:t>The implications of quality assurance and quality enhancement for academic and professional practice with a particular focus on teaching</a:t>
            </a:r>
            <a:endParaRPr lang="en-ZA" sz="1700" dirty="0">
              <a:solidFill>
                <a:srgbClr val="FFFFFF"/>
              </a:solidFill>
            </a:endParaRPr>
          </a:p>
        </p:txBody>
      </p:sp>
      <p:sp>
        <p:nvSpPr>
          <p:cNvPr id="8" name="Content Placeholder 2"/>
          <p:cNvSpPr txBox="1">
            <a:spLocks/>
          </p:cNvSpPr>
          <p:nvPr/>
        </p:nvSpPr>
        <p:spPr>
          <a:xfrm>
            <a:off x="6300192" y="332656"/>
            <a:ext cx="2664296" cy="6336704"/>
          </a:xfrm>
          <a:prstGeom prst="rect">
            <a:avLst/>
          </a:prstGeom>
          <a:ln>
            <a:solidFill>
              <a:schemeClr val="accent2"/>
            </a:solidFill>
          </a:ln>
        </p:spPr>
        <p:txBody>
          <a:bodyPr vert="horz" lIns="72000" tIns="45720" rIns="72000" bIns="45720" rtlCol="0">
            <a:normAutofit lnSpcReduction="10000"/>
          </a:bodyPr>
          <a:lstStyle>
            <a:lvl1pPr marL="0" indent="0" algn="l" defTabSz="914400" rtl="0" eaLnBrk="1" latinLnBrk="0" hangingPunct="1">
              <a:spcBef>
                <a:spcPts val="1200"/>
              </a:spcBef>
              <a:spcAft>
                <a:spcPts val="0"/>
              </a:spcAft>
              <a:buClr>
                <a:schemeClr val="accent5"/>
              </a:buClr>
              <a:buFont typeface="Arial" pitchFamily="34" charset="0"/>
              <a:buNone/>
              <a:defRPr sz="1800" b="0" i="0" kern="1200" cap="none" spc="30" baseline="0">
                <a:solidFill>
                  <a:schemeClr val="tx1"/>
                </a:solidFill>
                <a:latin typeface="+mn-lt"/>
                <a:ea typeface="+mn-ea"/>
                <a:cs typeface="Tahoma" pitchFamily="34" charset="0"/>
              </a:defRPr>
            </a:lvl1pPr>
            <a:lvl2pPr marL="171450" indent="-171450"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2pPr>
            <a:lvl3pPr marL="344488" indent="-165100"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3pPr>
            <a:lvl4pPr marL="517525" indent="-169863"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4pPr>
            <a:lvl5pPr marL="688975" indent="-173038"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5pPr>
            <a:lvl6pPr marL="868680"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6pPr>
            <a:lvl7pPr marL="1069848"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7pPr>
            <a:lvl8pPr marL="1243584"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8pPr>
            <a:lvl9pPr marL="1408176"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9pPr>
          </a:lstStyle>
          <a:p>
            <a:pPr algn="ctr">
              <a:spcBef>
                <a:spcPts val="0"/>
              </a:spcBef>
            </a:pPr>
            <a:r>
              <a:rPr lang="en-ZA" dirty="0" smtClean="0">
                <a:solidFill>
                  <a:srgbClr val="FFFF00"/>
                </a:solidFill>
              </a:rPr>
              <a:t>Professional Values</a:t>
            </a:r>
          </a:p>
          <a:p>
            <a:pPr marL="140400" indent="-140400">
              <a:spcBef>
                <a:spcPts val="0"/>
              </a:spcBef>
              <a:buClrTx/>
              <a:buFont typeface="Arial"/>
              <a:buChar char="•"/>
            </a:pPr>
            <a:r>
              <a:rPr lang="en-ZA" dirty="0" smtClean="0">
                <a:solidFill>
                  <a:srgbClr val="FFFFFF"/>
                </a:solidFill>
              </a:rPr>
              <a:t>Respect individual  learners and diverse learning communities </a:t>
            </a:r>
          </a:p>
          <a:p>
            <a:pPr marL="140400" indent="-140400">
              <a:spcBef>
                <a:spcPts val="0"/>
              </a:spcBef>
              <a:buClrTx/>
              <a:buFont typeface="Arial"/>
              <a:buChar char="•"/>
            </a:pPr>
            <a:r>
              <a:rPr lang="en-ZA" dirty="0" smtClean="0">
                <a:solidFill>
                  <a:srgbClr val="FFFFFF"/>
                </a:solidFill>
              </a:rPr>
              <a:t>Promote participation in higher education and equality of opportunity for learners</a:t>
            </a:r>
          </a:p>
          <a:p>
            <a:pPr marL="140400" indent="-140400">
              <a:spcBef>
                <a:spcPts val="0"/>
              </a:spcBef>
              <a:buClrTx/>
              <a:buFont typeface="Arial"/>
              <a:buChar char="•"/>
            </a:pPr>
            <a:r>
              <a:rPr lang="en-ZA" dirty="0" smtClean="0">
                <a:solidFill>
                  <a:srgbClr val="FFFFFF"/>
                </a:solidFill>
              </a:rPr>
              <a:t>Use evidence-informed approaches and the outcomes from research, scholarship and continuing professional development </a:t>
            </a:r>
          </a:p>
          <a:p>
            <a:pPr marL="140400" indent="-140400">
              <a:spcBef>
                <a:spcPts val="0"/>
              </a:spcBef>
              <a:buClrTx/>
              <a:buFont typeface="Arial"/>
              <a:buChar char="•"/>
            </a:pPr>
            <a:r>
              <a:rPr lang="en-ZA" dirty="0" smtClean="0">
                <a:solidFill>
                  <a:srgbClr val="FFFFFF"/>
                </a:solidFill>
              </a:rPr>
              <a:t>Acknowledge the wider context in which higher education operates recognising the implications for professional practice</a:t>
            </a:r>
          </a:p>
          <a:p>
            <a:pPr>
              <a:spcBef>
                <a:spcPts val="0"/>
              </a:spcBef>
            </a:pPr>
            <a:endParaRPr lang="en-ZA" dirty="0">
              <a:solidFill>
                <a:srgbClr val="FFFFFF"/>
              </a:solidFill>
            </a:endParaRPr>
          </a:p>
        </p:txBody>
      </p:sp>
    </p:spTree>
    <p:extLst>
      <p:ext uri="{BB962C8B-B14F-4D97-AF65-F5344CB8AC3E}">
        <p14:creationId xmlns:p14="http://schemas.microsoft.com/office/powerpoint/2010/main" val="331208032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Excellent teaching</a:t>
            </a:r>
            <a:endParaRPr lang="en-US" dirty="0"/>
          </a:p>
        </p:txBody>
      </p:sp>
      <p:sp>
        <p:nvSpPr>
          <p:cNvPr id="2" name="Content Placeholder 1"/>
          <p:cNvSpPr>
            <a:spLocks noGrp="1"/>
          </p:cNvSpPr>
          <p:nvPr>
            <p:ph sz="quarter" idx="13"/>
          </p:nvPr>
        </p:nvSpPr>
        <p:spPr/>
        <p:txBody>
          <a:bodyPr/>
          <a:lstStyle/>
          <a:p>
            <a:r>
              <a:rPr lang="en-ZA" dirty="0" smtClean="0"/>
              <a:t>VIDEO CLIP</a:t>
            </a:r>
            <a:endParaRPr lang="en-ZA" dirty="0"/>
          </a:p>
        </p:txBody>
      </p:sp>
    </p:spTree>
    <p:extLst>
      <p:ext uri="{BB962C8B-B14F-4D97-AF65-F5344CB8AC3E}">
        <p14:creationId xmlns:p14="http://schemas.microsoft.com/office/powerpoint/2010/main" val="140406540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395536" y="1268760"/>
            <a:ext cx="8352928" cy="4896544"/>
          </a:xfrm>
        </p:spPr>
        <p:txBody>
          <a:bodyPr>
            <a:noAutofit/>
          </a:bodyPr>
          <a:lstStyle/>
          <a:p>
            <a:pPr algn="just"/>
            <a:r>
              <a:rPr lang="en-US" sz="2400" dirty="0" smtClean="0">
                <a:solidFill>
                  <a:schemeClr val="bg2"/>
                </a:solidFill>
                <a:cs typeface="Chalkboard"/>
              </a:rPr>
              <a:t>“ </a:t>
            </a:r>
            <a:r>
              <a:rPr lang="en-US" sz="2400" dirty="0">
                <a:solidFill>
                  <a:schemeClr val="bg2"/>
                </a:solidFill>
                <a:cs typeface="Chalkboard"/>
              </a:rPr>
              <a:t>Pedagogical competence has been considered to be the individual teacher’s concern for far too long. To improve the quality of teaching and students’ learning, teaching has to really become the concern of the entire university. We have to regard pedagogical competence just as we regard scholarly proficiency.”</a:t>
            </a:r>
            <a:r>
              <a:rPr lang="en-US" dirty="0">
                <a:solidFill>
                  <a:schemeClr val="bg2"/>
                </a:solidFill>
                <a:cs typeface="Chalkboard"/>
              </a:rPr>
              <a:t> </a:t>
            </a:r>
            <a:r>
              <a:rPr lang="en-US" dirty="0" smtClean="0">
                <a:solidFill>
                  <a:schemeClr val="bg2"/>
                </a:solidFill>
                <a:cs typeface="Chalkboard"/>
              </a:rPr>
              <a:t>[</a:t>
            </a:r>
            <a:r>
              <a:rPr lang="en-US" dirty="0" err="1">
                <a:solidFill>
                  <a:schemeClr val="bg2"/>
                </a:solidFill>
                <a:cs typeface="Chalkboard"/>
              </a:rPr>
              <a:t>Ryegård</a:t>
            </a:r>
            <a:r>
              <a:rPr lang="en-US" dirty="0">
                <a:solidFill>
                  <a:schemeClr val="bg2"/>
                </a:solidFill>
                <a:cs typeface="Chalkboard"/>
              </a:rPr>
              <a:t> et al (</a:t>
            </a:r>
            <a:r>
              <a:rPr lang="en-US" dirty="0" err="1">
                <a:solidFill>
                  <a:schemeClr val="bg2"/>
                </a:solidFill>
                <a:cs typeface="Chalkboard"/>
              </a:rPr>
              <a:t>Eds</a:t>
            </a:r>
            <a:r>
              <a:rPr lang="en-US" dirty="0">
                <a:solidFill>
                  <a:schemeClr val="bg2"/>
                </a:solidFill>
                <a:cs typeface="Chalkboard"/>
              </a:rPr>
              <a:t> ) (2010). A Swedish Perspective on Pedagogical Competence</a:t>
            </a:r>
            <a:r>
              <a:rPr lang="en-US" dirty="0" smtClean="0">
                <a:solidFill>
                  <a:schemeClr val="bg2"/>
                </a:solidFill>
                <a:cs typeface="Chalkboard"/>
              </a:rPr>
              <a:t>]</a:t>
            </a:r>
          </a:p>
          <a:p>
            <a:pPr algn="just"/>
            <a:endParaRPr lang="en-US" dirty="0">
              <a:solidFill>
                <a:schemeClr val="bg2"/>
              </a:solidFill>
              <a:cs typeface="Chalkboard"/>
            </a:endParaRPr>
          </a:p>
          <a:p>
            <a:r>
              <a:rPr lang="en-ZA" sz="2400" dirty="0">
                <a:solidFill>
                  <a:schemeClr val="bg2"/>
                </a:solidFill>
                <a:cs typeface="Chalkboard"/>
              </a:rPr>
              <a:t>“Institutions need to ensure there is manifest and actual parity of esteem for teaching and research in their core identity and culture and expressed in their systems of rewards, incentives, promotions and priorities.” </a:t>
            </a:r>
            <a:r>
              <a:rPr lang="en-ZA" dirty="0">
                <a:solidFill>
                  <a:schemeClr val="bg2"/>
                </a:solidFill>
                <a:cs typeface="Chalkboard"/>
              </a:rPr>
              <a:t>[report to EU Commission]</a:t>
            </a:r>
          </a:p>
          <a:p>
            <a:endParaRPr lang="en-ZA" sz="2400" dirty="0">
              <a:solidFill>
                <a:schemeClr val="bg2"/>
              </a:solidFill>
            </a:endParaRPr>
          </a:p>
        </p:txBody>
      </p:sp>
      <p:sp>
        <p:nvSpPr>
          <p:cNvPr id="3" name="Title 2"/>
          <p:cNvSpPr>
            <a:spLocks noGrp="1"/>
          </p:cNvSpPr>
          <p:nvPr>
            <p:ph type="title"/>
          </p:nvPr>
        </p:nvSpPr>
        <p:spPr>
          <a:xfrm>
            <a:off x="467544" y="332656"/>
            <a:ext cx="7680960" cy="746720"/>
          </a:xfrm>
        </p:spPr>
        <p:txBody>
          <a:bodyPr/>
          <a:lstStyle/>
          <a:p>
            <a:r>
              <a:rPr lang="en-ZA" dirty="0" smtClean="0"/>
              <a:t>Rewards and recognition</a:t>
            </a:r>
            <a:endParaRPr lang="en-ZA" dirty="0"/>
          </a:p>
        </p:txBody>
      </p:sp>
    </p:spTree>
    <p:extLst>
      <p:ext uri="{BB962C8B-B14F-4D97-AF65-F5344CB8AC3E}">
        <p14:creationId xmlns:p14="http://schemas.microsoft.com/office/powerpoint/2010/main" val="3806513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352426" y="980728"/>
            <a:ext cx="8540054" cy="5256584"/>
          </a:xfrm>
        </p:spPr>
        <p:txBody>
          <a:bodyPr>
            <a:noAutofit/>
          </a:bodyPr>
          <a:lstStyle/>
          <a:p>
            <a:pPr>
              <a:spcBef>
                <a:spcPts val="600"/>
              </a:spcBef>
            </a:pPr>
            <a:r>
              <a:rPr lang="en-ZA" sz="2000" b="1" dirty="0">
                <a:solidFill>
                  <a:srgbClr val="FFFF00"/>
                </a:solidFill>
              </a:rPr>
              <a:t>Requirements </a:t>
            </a:r>
            <a:endParaRPr lang="en-ZA" sz="2000" b="1" dirty="0" smtClean="0">
              <a:solidFill>
                <a:srgbClr val="FFFF00"/>
              </a:solidFill>
            </a:endParaRPr>
          </a:p>
          <a:p>
            <a:pPr marL="342900" indent="-342900">
              <a:spcBef>
                <a:spcPts val="600"/>
              </a:spcBef>
              <a:buClrTx/>
              <a:buFont typeface="Arial"/>
              <a:buChar char="•"/>
            </a:pPr>
            <a:r>
              <a:rPr lang="en-ZA" sz="2000" dirty="0" smtClean="0">
                <a:solidFill>
                  <a:srgbClr val="FFFFFF"/>
                </a:solidFill>
              </a:rPr>
              <a:t>Induction </a:t>
            </a:r>
            <a:r>
              <a:rPr lang="en-ZA" sz="2000" dirty="0">
                <a:solidFill>
                  <a:srgbClr val="FFFFFF"/>
                </a:solidFill>
              </a:rPr>
              <a:t>or Orientation programmes that covers the different aspects of teaching and learning (11</a:t>
            </a:r>
            <a:r>
              <a:rPr lang="en-ZA" sz="2000" dirty="0" smtClean="0">
                <a:solidFill>
                  <a:srgbClr val="FFFFFF"/>
                </a:solidFill>
              </a:rPr>
              <a:t>)</a:t>
            </a:r>
          </a:p>
          <a:p>
            <a:pPr>
              <a:spcBef>
                <a:spcPts val="600"/>
              </a:spcBef>
            </a:pPr>
            <a:r>
              <a:rPr lang="en-ZA" sz="2000" b="1" dirty="0" smtClean="0">
                <a:solidFill>
                  <a:srgbClr val="FFFF00"/>
                </a:solidFill>
              </a:rPr>
              <a:t>Opportunities</a:t>
            </a:r>
            <a:endParaRPr lang="en-ZA" sz="2000" b="1" dirty="0">
              <a:solidFill>
                <a:srgbClr val="FFFF00"/>
              </a:solidFill>
            </a:endParaRPr>
          </a:p>
          <a:p>
            <a:pPr marL="342900" indent="-342900">
              <a:spcBef>
                <a:spcPts val="600"/>
              </a:spcBef>
              <a:buClr>
                <a:schemeClr val="bg2"/>
              </a:buClr>
              <a:buFont typeface="Arial"/>
              <a:buChar char="•"/>
            </a:pPr>
            <a:r>
              <a:rPr lang="en-ZA" sz="2000" dirty="0">
                <a:solidFill>
                  <a:srgbClr val="FFFFFF"/>
                </a:solidFill>
              </a:rPr>
              <a:t>Staff members are encouraged to attend internal &amp; external workshops focused on teaching and learning, assessment and curriculum (courses, seminars, training) (55)</a:t>
            </a:r>
          </a:p>
          <a:p>
            <a:pPr marL="342900" indent="-342900">
              <a:spcBef>
                <a:spcPts val="600"/>
              </a:spcBef>
              <a:buClr>
                <a:schemeClr val="bg2"/>
              </a:buClr>
              <a:buFont typeface="Arial"/>
              <a:buChar char="•"/>
            </a:pPr>
            <a:r>
              <a:rPr lang="en-ZA" sz="2000" dirty="0">
                <a:solidFill>
                  <a:srgbClr val="FFFFFF"/>
                </a:solidFill>
              </a:rPr>
              <a:t>Junior staff are attached to more experienced senior staff as part of mentoring </a:t>
            </a:r>
            <a:r>
              <a:rPr lang="en-ZA" sz="2000" dirty="0" smtClean="0">
                <a:solidFill>
                  <a:srgbClr val="FFFFFF"/>
                </a:solidFill>
              </a:rPr>
              <a:t>programme </a:t>
            </a:r>
            <a:r>
              <a:rPr lang="en-ZA" sz="2000" dirty="0">
                <a:solidFill>
                  <a:srgbClr val="FFFFFF"/>
                </a:solidFill>
              </a:rPr>
              <a:t>(13)</a:t>
            </a:r>
          </a:p>
          <a:p>
            <a:pPr marL="342900" indent="-342900">
              <a:spcBef>
                <a:spcPts val="600"/>
              </a:spcBef>
              <a:buClr>
                <a:schemeClr val="bg2"/>
              </a:buClr>
              <a:buFont typeface="Arial"/>
              <a:buChar char="•"/>
            </a:pPr>
            <a:r>
              <a:rPr lang="en-ZA" sz="2000" dirty="0">
                <a:solidFill>
                  <a:srgbClr val="FFFFFF"/>
                </a:solidFill>
              </a:rPr>
              <a:t>Staff engage in peer learning both formally and informally focusing on topics such as pedagogy, assessment, classroom management etc. (8)</a:t>
            </a:r>
          </a:p>
          <a:p>
            <a:pPr marL="342900" indent="-342900">
              <a:spcBef>
                <a:spcPts val="600"/>
              </a:spcBef>
              <a:buClr>
                <a:schemeClr val="bg2"/>
              </a:buClr>
              <a:buFont typeface="Arial"/>
              <a:buChar char="•"/>
            </a:pPr>
            <a:r>
              <a:rPr lang="en-ZA" sz="2000" dirty="0">
                <a:solidFill>
                  <a:srgbClr val="FFFFFF"/>
                </a:solidFill>
              </a:rPr>
              <a:t>Staff </a:t>
            </a:r>
            <a:r>
              <a:rPr lang="en-ZA" sz="2000" dirty="0" smtClean="0">
                <a:solidFill>
                  <a:srgbClr val="FFFFFF"/>
                </a:solidFill>
              </a:rPr>
              <a:t>members </a:t>
            </a:r>
            <a:r>
              <a:rPr lang="en-ZA" sz="2000" dirty="0">
                <a:solidFill>
                  <a:srgbClr val="FFFFFF"/>
                </a:solidFill>
              </a:rPr>
              <a:t>encouraged and funded to do a qualification in education (6)</a:t>
            </a:r>
          </a:p>
          <a:p>
            <a:pPr marL="342900" indent="-342900">
              <a:spcBef>
                <a:spcPts val="600"/>
              </a:spcBef>
              <a:buClr>
                <a:schemeClr val="bg2"/>
              </a:buClr>
              <a:buFont typeface="Arial"/>
              <a:buChar char="•"/>
            </a:pPr>
            <a:r>
              <a:rPr lang="en-ZA" sz="2000" dirty="0">
                <a:solidFill>
                  <a:srgbClr val="FFFFFF"/>
                </a:solidFill>
              </a:rPr>
              <a:t>Awards focused on rewarding excellence in teaching (2)</a:t>
            </a:r>
          </a:p>
          <a:p>
            <a:pPr>
              <a:spcBef>
                <a:spcPts val="0"/>
              </a:spcBef>
              <a:spcAft>
                <a:spcPts val="600"/>
              </a:spcAft>
            </a:pPr>
            <a:endParaRPr lang="en-ZA" sz="2000" dirty="0">
              <a:solidFill>
                <a:srgbClr val="FFFFFF"/>
              </a:solidFill>
            </a:endParaRPr>
          </a:p>
          <a:p>
            <a:pPr>
              <a:spcBef>
                <a:spcPts val="0"/>
              </a:spcBef>
              <a:spcAft>
                <a:spcPts val="600"/>
              </a:spcAft>
            </a:pPr>
            <a:endParaRPr lang="en-US" sz="2000" dirty="0">
              <a:solidFill>
                <a:srgbClr val="FFFFFF"/>
              </a:solidFill>
            </a:endParaRPr>
          </a:p>
        </p:txBody>
      </p:sp>
      <p:sp>
        <p:nvSpPr>
          <p:cNvPr id="3" name="Title 2"/>
          <p:cNvSpPr>
            <a:spLocks noGrp="1"/>
          </p:cNvSpPr>
          <p:nvPr>
            <p:ph type="title"/>
          </p:nvPr>
        </p:nvSpPr>
        <p:spPr>
          <a:xfrm>
            <a:off x="352426" y="228600"/>
            <a:ext cx="7680960" cy="608112"/>
          </a:xfrm>
        </p:spPr>
        <p:txBody>
          <a:bodyPr>
            <a:normAutofit/>
          </a:bodyPr>
          <a:lstStyle/>
          <a:p>
            <a:r>
              <a:rPr lang="en-US" sz="3200" dirty="0" smtClean="0"/>
              <a:t>Responses-professional development</a:t>
            </a:r>
            <a:endParaRPr lang="en-US" sz="3200" dirty="0"/>
          </a:p>
        </p:txBody>
      </p:sp>
    </p:spTree>
    <p:extLst>
      <p:ext uri="{BB962C8B-B14F-4D97-AF65-F5344CB8AC3E}">
        <p14:creationId xmlns:p14="http://schemas.microsoft.com/office/powerpoint/2010/main" val="119551656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Academics as teachers</a:t>
            </a:r>
            <a:endParaRPr lang="en-US" dirty="0"/>
          </a:p>
        </p:txBody>
      </p:sp>
      <p:sp>
        <p:nvSpPr>
          <p:cNvPr id="2" name="Content Placeholder 1"/>
          <p:cNvSpPr>
            <a:spLocks noGrp="1"/>
          </p:cNvSpPr>
          <p:nvPr>
            <p:ph sz="quarter" idx="13"/>
          </p:nvPr>
        </p:nvSpPr>
        <p:spPr/>
        <p:txBody>
          <a:bodyPr/>
          <a:lstStyle/>
          <a:p>
            <a:r>
              <a:rPr lang="en-ZA" dirty="0" smtClean="0"/>
              <a:t>VIDEO CLIP</a:t>
            </a:r>
            <a:endParaRPr lang="en-ZA" dirty="0"/>
          </a:p>
        </p:txBody>
      </p:sp>
    </p:spTree>
    <p:extLst>
      <p:ext uri="{BB962C8B-B14F-4D97-AF65-F5344CB8AC3E}">
        <p14:creationId xmlns:p14="http://schemas.microsoft.com/office/powerpoint/2010/main" val="377168918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352426" y="908720"/>
            <a:ext cx="8180014" cy="5278720"/>
          </a:xfrm>
        </p:spPr>
        <p:txBody>
          <a:bodyPr>
            <a:noAutofit/>
          </a:bodyPr>
          <a:lstStyle/>
          <a:p>
            <a:pPr algn="just"/>
            <a:r>
              <a:rPr lang="en-ZA" sz="2400" dirty="0">
                <a:solidFill>
                  <a:schemeClr val="bg2"/>
                </a:solidFill>
                <a:cs typeface="Chalkboard"/>
              </a:rPr>
              <a:t>“The need for professional training as a teacher at primary and secondary school level is generally taken for granted but remarkably, when it comes to higher education there seems to be an all too common assumption that such professional teacher training is not necessary, as if it is somehow an idea unworthy of the professional academic.” </a:t>
            </a:r>
          </a:p>
          <a:p>
            <a:r>
              <a:rPr lang="en-ZA" dirty="0">
                <a:solidFill>
                  <a:schemeClr val="bg2"/>
                </a:solidFill>
                <a:cs typeface="Chalkboard"/>
              </a:rPr>
              <a:t>[Report to the European Commission on Improving the Quality of Teaching and Learning in Europe’s Higher Education Institutions (2013).]</a:t>
            </a:r>
          </a:p>
          <a:p>
            <a:endParaRPr lang="en-ZA" dirty="0">
              <a:solidFill>
                <a:schemeClr val="bg2"/>
              </a:solidFill>
              <a:cs typeface="Chalkboard"/>
            </a:endParaRPr>
          </a:p>
          <a:p>
            <a:pPr algn="just"/>
            <a:r>
              <a:rPr lang="en-ZA" sz="2400" dirty="0">
                <a:solidFill>
                  <a:schemeClr val="bg2"/>
                </a:solidFill>
                <a:cs typeface="Chalkboard"/>
              </a:rPr>
              <a:t>University teaching is one of the few professions in the world for which people need no qualifications, no experience and no knowledge. But that is changing….</a:t>
            </a:r>
            <a:endParaRPr lang="en-US" sz="2400" dirty="0">
              <a:solidFill>
                <a:schemeClr val="bg2"/>
              </a:solidFill>
              <a:cs typeface="Chalkboard"/>
            </a:endParaRPr>
          </a:p>
          <a:p>
            <a:endParaRPr lang="en-ZA" sz="2400" dirty="0"/>
          </a:p>
        </p:txBody>
      </p:sp>
      <p:sp>
        <p:nvSpPr>
          <p:cNvPr id="3" name="Title 2"/>
          <p:cNvSpPr>
            <a:spLocks noGrp="1"/>
          </p:cNvSpPr>
          <p:nvPr>
            <p:ph type="title"/>
          </p:nvPr>
        </p:nvSpPr>
        <p:spPr>
          <a:xfrm>
            <a:off x="352426" y="228600"/>
            <a:ext cx="7680960" cy="680120"/>
          </a:xfrm>
        </p:spPr>
        <p:txBody>
          <a:bodyPr>
            <a:normAutofit fontScale="90000"/>
          </a:bodyPr>
          <a:lstStyle/>
          <a:p>
            <a:r>
              <a:rPr lang="en-ZA" dirty="0" smtClean="0"/>
              <a:t>Professional development</a:t>
            </a:r>
            <a:endParaRPr lang="en-ZA" dirty="0"/>
          </a:p>
        </p:txBody>
      </p:sp>
    </p:spTree>
    <p:extLst>
      <p:ext uri="{BB962C8B-B14F-4D97-AF65-F5344CB8AC3E}">
        <p14:creationId xmlns:p14="http://schemas.microsoft.com/office/powerpoint/2010/main" val="755799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352426" y="1772816"/>
            <a:ext cx="7680960" cy="4414624"/>
          </a:xfrm>
        </p:spPr>
        <p:txBody>
          <a:bodyPr>
            <a:normAutofit/>
          </a:bodyPr>
          <a:lstStyle/>
          <a:p>
            <a:pPr algn="just"/>
            <a:r>
              <a:rPr lang="en-ZA" sz="2400" dirty="0">
                <a:solidFill>
                  <a:schemeClr val="bg2"/>
                </a:solidFill>
                <a:cs typeface="Chalkboard"/>
              </a:rPr>
              <a:t>“More and more [EU] universities require proof of teaching skills from job applicants and their agreement to continuously update those skills</a:t>
            </a:r>
            <a:r>
              <a:rPr lang="en-ZA" sz="2400" dirty="0" smtClean="0">
                <a:solidFill>
                  <a:schemeClr val="bg2"/>
                </a:solidFill>
                <a:cs typeface="Chalkboard"/>
              </a:rPr>
              <a:t>.</a:t>
            </a:r>
          </a:p>
          <a:p>
            <a:pPr algn="just"/>
            <a:r>
              <a:rPr lang="en-ZA" sz="2400" dirty="0">
                <a:solidFill>
                  <a:schemeClr val="bg2"/>
                </a:solidFill>
                <a:cs typeface="Chalkboard"/>
              </a:rPr>
              <a:t>[Report to the EU Commission]</a:t>
            </a:r>
          </a:p>
          <a:p>
            <a:pPr algn="just"/>
            <a:endParaRPr lang="en-ZA" sz="2400" dirty="0" smtClean="0">
              <a:solidFill>
                <a:schemeClr val="bg2"/>
              </a:solidFill>
            </a:endParaRPr>
          </a:p>
          <a:p>
            <a:pPr algn="just"/>
            <a:r>
              <a:rPr lang="en-ZA" sz="2400" dirty="0">
                <a:solidFill>
                  <a:schemeClr val="bg2"/>
                </a:solidFill>
                <a:cs typeface="Chalkboard"/>
              </a:rPr>
              <a:t>In the Netherlands, for example, every academic is required to have a University Teaching Qualification</a:t>
            </a:r>
            <a:r>
              <a:rPr lang="en-ZA" sz="2400" dirty="0" smtClean="0">
                <a:solidFill>
                  <a:schemeClr val="bg2"/>
                </a:solidFill>
                <a:cs typeface="Chalkboard"/>
              </a:rPr>
              <a:t>.</a:t>
            </a:r>
          </a:p>
          <a:p>
            <a:pPr algn="just"/>
            <a:endParaRPr lang="en-ZA" sz="2400" dirty="0" smtClean="0">
              <a:solidFill>
                <a:schemeClr val="bg2"/>
              </a:solidFill>
              <a:cs typeface="Chalkboard"/>
            </a:endParaRPr>
          </a:p>
          <a:p>
            <a:pPr algn="just"/>
            <a:endParaRPr lang="en-ZA" sz="2400" dirty="0">
              <a:solidFill>
                <a:schemeClr val="bg2"/>
              </a:solidFill>
            </a:endParaRPr>
          </a:p>
        </p:txBody>
      </p:sp>
      <p:sp>
        <p:nvSpPr>
          <p:cNvPr id="3" name="Title 2"/>
          <p:cNvSpPr>
            <a:spLocks noGrp="1"/>
          </p:cNvSpPr>
          <p:nvPr>
            <p:ph type="title"/>
          </p:nvPr>
        </p:nvSpPr>
        <p:spPr/>
        <p:txBody>
          <a:bodyPr/>
          <a:lstStyle/>
          <a:p>
            <a:r>
              <a:rPr lang="en-US" dirty="0" smtClean="0"/>
              <a:t>Teaching competence</a:t>
            </a:r>
            <a:endParaRPr lang="en-US" dirty="0"/>
          </a:p>
        </p:txBody>
      </p:sp>
    </p:spTree>
    <p:extLst>
      <p:ext uri="{BB962C8B-B14F-4D97-AF65-F5344CB8AC3E}">
        <p14:creationId xmlns:p14="http://schemas.microsoft.com/office/powerpoint/2010/main" val="910238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1"/>
          <p:cNvSpPr txBox="1">
            <a:spLocks/>
          </p:cNvSpPr>
          <p:nvPr/>
        </p:nvSpPr>
        <p:spPr>
          <a:xfrm>
            <a:off x="539552" y="476672"/>
            <a:ext cx="8136904" cy="5710768"/>
          </a:xfrm>
          <a:prstGeom prst="rect">
            <a:avLst/>
          </a:prstGeom>
        </p:spPr>
        <p:txBody>
          <a:bodyPr>
            <a:normAutofit/>
          </a:bodyPr>
          <a:lstStyle>
            <a:lvl1pPr marL="0" indent="0" algn="l" defTabSz="914400" rtl="0" eaLnBrk="1" latinLnBrk="0" hangingPunct="1">
              <a:spcBef>
                <a:spcPts val="1200"/>
              </a:spcBef>
              <a:spcAft>
                <a:spcPts val="0"/>
              </a:spcAft>
              <a:buClr>
                <a:schemeClr val="accent5"/>
              </a:buClr>
              <a:buFont typeface="Arial" pitchFamily="34" charset="0"/>
              <a:buNone/>
              <a:defRPr sz="1800" b="0" i="0" kern="1200" cap="none" spc="30" baseline="0">
                <a:solidFill>
                  <a:schemeClr val="tx1"/>
                </a:solidFill>
                <a:latin typeface="+mn-lt"/>
                <a:ea typeface="+mn-ea"/>
                <a:cs typeface="Tahoma" pitchFamily="34" charset="0"/>
              </a:defRPr>
            </a:lvl1pPr>
            <a:lvl2pPr marL="171450" indent="-171450"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2pPr>
            <a:lvl3pPr marL="344488" indent="-165100"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3pPr>
            <a:lvl4pPr marL="517525" indent="-169863"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4pPr>
            <a:lvl5pPr marL="688975" indent="-173038"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5pPr>
            <a:lvl6pPr marL="868680"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6pPr>
            <a:lvl7pPr marL="1069848"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7pPr>
            <a:lvl8pPr marL="1243584"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8pPr>
            <a:lvl9pPr marL="1408176"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9pPr>
          </a:lstStyle>
          <a:p>
            <a:pPr algn="ctr"/>
            <a:r>
              <a:rPr lang="en-US" sz="2400" dirty="0" smtClean="0">
                <a:solidFill>
                  <a:srgbClr val="FFFF00"/>
                </a:solidFill>
              </a:rPr>
              <a:t>GROUP DISCUSSION</a:t>
            </a:r>
          </a:p>
          <a:p>
            <a:pPr algn="ctr"/>
            <a:r>
              <a:rPr lang="en-US" sz="3200" dirty="0" smtClean="0">
                <a:solidFill>
                  <a:srgbClr val="FFFFFF"/>
                </a:solidFill>
              </a:rPr>
              <a:t>Professional Development as teachers</a:t>
            </a:r>
          </a:p>
          <a:p>
            <a:endParaRPr lang="en-US" sz="2400" dirty="0" smtClean="0">
              <a:solidFill>
                <a:srgbClr val="FFFFFF"/>
              </a:solidFill>
            </a:endParaRPr>
          </a:p>
          <a:p>
            <a:pPr marL="285750" indent="-285750">
              <a:buClr>
                <a:srgbClr val="FFFF00"/>
              </a:buClr>
              <a:buFont typeface="Wingdings" charset="2"/>
              <a:buChar char=""/>
            </a:pPr>
            <a:r>
              <a:rPr lang="en-US" sz="2400" dirty="0" smtClean="0">
                <a:solidFill>
                  <a:srgbClr val="FFFFFF"/>
                </a:solidFill>
              </a:rPr>
              <a:t> What knowledge and skills are needed to be a good university teacher?</a:t>
            </a:r>
          </a:p>
          <a:p>
            <a:pPr marL="285750" indent="-285750">
              <a:buClr>
                <a:srgbClr val="FFFF00"/>
              </a:buClr>
              <a:buFont typeface="Wingdings" charset="2"/>
              <a:buChar char=""/>
            </a:pPr>
            <a:r>
              <a:rPr lang="en-US" sz="2400" dirty="0" smtClean="0">
                <a:solidFill>
                  <a:srgbClr val="FFFFFF"/>
                </a:solidFill>
              </a:rPr>
              <a:t> How are academics at your institution expected to obtain this knowledge and skills?</a:t>
            </a:r>
          </a:p>
          <a:p>
            <a:pPr marL="285750" indent="-285750">
              <a:buClr>
                <a:srgbClr val="FFFF00"/>
              </a:buClr>
              <a:buFont typeface="Wingdings" charset="2"/>
              <a:buChar char=""/>
            </a:pPr>
            <a:r>
              <a:rPr lang="en-US" sz="2400" dirty="0">
                <a:solidFill>
                  <a:srgbClr val="FFFFFF"/>
                </a:solidFill>
              </a:rPr>
              <a:t> </a:t>
            </a:r>
            <a:r>
              <a:rPr lang="en-US" sz="2400" dirty="0" smtClean="0">
                <a:solidFill>
                  <a:srgbClr val="FFFFFF"/>
                </a:solidFill>
              </a:rPr>
              <a:t>How can your institution improve lecturers’ </a:t>
            </a:r>
            <a:r>
              <a:rPr lang="en-US" sz="2400" smtClean="0">
                <a:solidFill>
                  <a:srgbClr val="FFFFFF"/>
                </a:solidFill>
              </a:rPr>
              <a:t>teaching competence?</a:t>
            </a:r>
            <a:endParaRPr lang="en-US" sz="2400" dirty="0" smtClean="0">
              <a:solidFill>
                <a:srgbClr val="FFFFFF"/>
              </a:solidFill>
            </a:endParaRPr>
          </a:p>
          <a:p>
            <a:pPr>
              <a:buClr>
                <a:srgbClr val="FFFF00"/>
              </a:buClr>
            </a:pPr>
            <a:r>
              <a:rPr lang="en-US" sz="2400" dirty="0" err="1" smtClean="0">
                <a:solidFill>
                  <a:srgbClr val="FFFF00"/>
                </a:solidFill>
              </a:rPr>
              <a:t>Summarise</a:t>
            </a:r>
            <a:r>
              <a:rPr lang="en-US" sz="2400" dirty="0" smtClean="0">
                <a:solidFill>
                  <a:srgbClr val="FFFF00"/>
                </a:solidFill>
              </a:rPr>
              <a:t> useful ideas and challenges discussed.</a:t>
            </a:r>
            <a:endParaRPr lang="en-US" sz="2400" dirty="0" smtClean="0">
              <a:solidFill>
                <a:srgbClr val="FFFFFF"/>
              </a:solidFill>
            </a:endParaRPr>
          </a:p>
          <a:p>
            <a:endParaRPr lang="en-US" sz="2400" dirty="0" smtClean="0">
              <a:solidFill>
                <a:srgbClr val="FFFFFF"/>
              </a:solidFill>
            </a:endParaRPr>
          </a:p>
          <a:p>
            <a:endParaRPr lang="en-US" sz="2400" dirty="0">
              <a:solidFill>
                <a:srgbClr val="FFFFFF"/>
              </a:solidFill>
            </a:endParaRPr>
          </a:p>
        </p:txBody>
      </p:sp>
    </p:spTree>
    <p:extLst>
      <p:ext uri="{BB962C8B-B14F-4D97-AF65-F5344CB8AC3E}">
        <p14:creationId xmlns:p14="http://schemas.microsoft.com/office/powerpoint/2010/main" val="23863133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352426" y="1052736"/>
            <a:ext cx="8468046" cy="5472608"/>
          </a:xfrm>
        </p:spPr>
        <p:txBody>
          <a:bodyPr>
            <a:noAutofit/>
          </a:bodyPr>
          <a:lstStyle/>
          <a:p>
            <a:pPr algn="just"/>
            <a:r>
              <a:rPr lang="en-ZA" sz="2400" dirty="0">
                <a:solidFill>
                  <a:schemeClr val="bg2"/>
                </a:solidFill>
                <a:cs typeface="Chalkboard"/>
              </a:rPr>
              <a:t>In Sweden every academic must do the equivalent of 400 hours (40 credits in our system) of pedagogical training and be able to demonstrate pedagogical competence to be permanently appointed. Teaching skills are only one component</a:t>
            </a:r>
            <a:r>
              <a:rPr lang="en-ZA" sz="2400" dirty="0" smtClean="0">
                <a:solidFill>
                  <a:schemeClr val="bg2"/>
                </a:solidFill>
                <a:cs typeface="Chalkboard"/>
              </a:rPr>
              <a:t>.</a:t>
            </a:r>
          </a:p>
          <a:p>
            <a:pPr algn="just"/>
            <a:endParaRPr lang="en-ZA" sz="2400" dirty="0">
              <a:solidFill>
                <a:schemeClr val="bg2"/>
              </a:solidFill>
              <a:cs typeface="Chalkboard"/>
            </a:endParaRPr>
          </a:p>
          <a:p>
            <a:pPr algn="just"/>
            <a:r>
              <a:rPr lang="en-US" sz="2400" dirty="0" smtClean="0">
                <a:solidFill>
                  <a:schemeClr val="bg2"/>
                </a:solidFill>
                <a:cs typeface="Chalkboard"/>
              </a:rPr>
              <a:t>“</a:t>
            </a:r>
            <a:r>
              <a:rPr lang="en-US" sz="2400" dirty="0">
                <a:solidFill>
                  <a:schemeClr val="bg2"/>
                </a:solidFill>
                <a:cs typeface="Chalkboard"/>
              </a:rPr>
              <a:t>Pedagogical competence can be described as the ability and the will to regularly apply the attitude, knowledge and skills that promote the learning of the teacher’s students. This shall take place in accordance with the goals that are being aimed at and the existing framework and  presupposes continuous development of the teacher’s own competence and course design.” (Uppsala University</a:t>
            </a:r>
            <a:r>
              <a:rPr lang="en-US" sz="2400" dirty="0" smtClean="0">
                <a:solidFill>
                  <a:schemeClr val="bg2"/>
                </a:solidFill>
                <a:cs typeface="Chalkboard"/>
              </a:rPr>
              <a:t>)</a:t>
            </a:r>
            <a:endParaRPr lang="en-ZA" sz="2400" dirty="0">
              <a:solidFill>
                <a:schemeClr val="bg2"/>
              </a:solidFill>
              <a:cs typeface="Chalkboard"/>
            </a:endParaRPr>
          </a:p>
          <a:p>
            <a:endParaRPr lang="en-US" sz="2400" dirty="0">
              <a:solidFill>
                <a:schemeClr val="bg2"/>
              </a:solidFill>
            </a:endParaRPr>
          </a:p>
        </p:txBody>
      </p:sp>
      <p:sp>
        <p:nvSpPr>
          <p:cNvPr id="3" name="Title 2"/>
          <p:cNvSpPr>
            <a:spLocks noGrp="1"/>
          </p:cNvSpPr>
          <p:nvPr>
            <p:ph type="title"/>
          </p:nvPr>
        </p:nvSpPr>
        <p:spPr>
          <a:xfrm>
            <a:off x="352426" y="228600"/>
            <a:ext cx="7680960" cy="752128"/>
          </a:xfrm>
        </p:spPr>
        <p:txBody>
          <a:bodyPr/>
          <a:lstStyle/>
          <a:p>
            <a:r>
              <a:rPr lang="en-US" dirty="0" smtClean="0"/>
              <a:t>Pedagogical competence</a:t>
            </a:r>
            <a:endParaRPr lang="en-US" dirty="0"/>
          </a:p>
        </p:txBody>
      </p:sp>
    </p:spTree>
    <p:extLst>
      <p:ext uri="{BB962C8B-B14F-4D97-AF65-F5344CB8AC3E}">
        <p14:creationId xmlns:p14="http://schemas.microsoft.com/office/powerpoint/2010/main" val="243044752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52426" y="228600"/>
            <a:ext cx="7680960" cy="680120"/>
          </a:xfrm>
        </p:spPr>
        <p:txBody>
          <a:bodyPr>
            <a:normAutofit fontScale="90000"/>
          </a:bodyPr>
          <a:lstStyle/>
          <a:p>
            <a:r>
              <a:rPr lang="en-US" dirty="0" smtClean="0"/>
              <a:t>Model for pedagogical competence</a:t>
            </a:r>
            <a:endParaRPr lang="en-US"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0" y="980728"/>
            <a:ext cx="6909202" cy="50210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Content Placeholder 2"/>
          <p:cNvSpPr>
            <a:spLocks noGrp="1"/>
          </p:cNvSpPr>
          <p:nvPr>
            <p:ph idx="4294967295"/>
          </p:nvPr>
        </p:nvSpPr>
        <p:spPr>
          <a:xfrm>
            <a:off x="457200" y="6048602"/>
            <a:ext cx="8363272" cy="476742"/>
          </a:xfrm>
          <a:prstGeom prst="rect">
            <a:avLst/>
          </a:prstGeom>
          <a:solidFill>
            <a:srgbClr val="FFFF66"/>
          </a:solidFill>
        </p:spPr>
        <p:txBody>
          <a:bodyPr>
            <a:normAutofit/>
          </a:bodyPr>
          <a:lstStyle/>
          <a:p>
            <a:pPr marL="0" indent="0">
              <a:buNone/>
            </a:pPr>
            <a:r>
              <a:rPr lang="en-ZA" sz="1800" dirty="0"/>
              <a:t>Olsson and </a:t>
            </a:r>
            <a:r>
              <a:rPr lang="en-ZA" sz="1800" dirty="0" smtClean="0"/>
              <a:t>Toxa (2013). European </a:t>
            </a:r>
            <a:r>
              <a:rPr lang="en-ZA" sz="1800" dirty="0"/>
              <a:t>Journal of Higher </a:t>
            </a:r>
            <a:r>
              <a:rPr lang="en-ZA" sz="1800" dirty="0" smtClean="0"/>
              <a:t>Education, 3 </a:t>
            </a:r>
            <a:r>
              <a:rPr lang="en-ZA" sz="1800" dirty="0"/>
              <a:t>(1), 40-61.</a:t>
            </a:r>
          </a:p>
          <a:p>
            <a:endParaRPr lang="en-US" dirty="0"/>
          </a:p>
        </p:txBody>
      </p:sp>
    </p:spTree>
    <p:extLst>
      <p:ext uri="{BB962C8B-B14F-4D97-AF65-F5344CB8AC3E}">
        <p14:creationId xmlns:p14="http://schemas.microsoft.com/office/powerpoint/2010/main" val="391921156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Innovative teaching for the future</a:t>
            </a:r>
            <a:endParaRPr lang="en-US" dirty="0"/>
          </a:p>
        </p:txBody>
      </p:sp>
      <p:sp>
        <p:nvSpPr>
          <p:cNvPr id="2" name="Content Placeholder 1"/>
          <p:cNvSpPr>
            <a:spLocks noGrp="1"/>
          </p:cNvSpPr>
          <p:nvPr>
            <p:ph sz="quarter" idx="13"/>
          </p:nvPr>
        </p:nvSpPr>
        <p:spPr/>
        <p:txBody>
          <a:bodyPr/>
          <a:lstStyle/>
          <a:p>
            <a:r>
              <a:rPr lang="en-ZA" dirty="0" smtClean="0"/>
              <a:t>[VIDEO CLIP]</a:t>
            </a:r>
            <a:endParaRPr lang="en-ZA" dirty="0"/>
          </a:p>
        </p:txBody>
      </p:sp>
    </p:spTree>
    <p:extLst>
      <p:ext uri="{BB962C8B-B14F-4D97-AF65-F5344CB8AC3E}">
        <p14:creationId xmlns:p14="http://schemas.microsoft.com/office/powerpoint/2010/main" val="213099768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352426" y="476672"/>
            <a:ext cx="8252022" cy="5832648"/>
          </a:xfrm>
          <a:solidFill>
            <a:schemeClr val="bg1">
              <a:lumMod val="50000"/>
            </a:schemeClr>
          </a:solidFill>
          <a:ln w="57150" cmpd="thickThin">
            <a:solidFill>
              <a:srgbClr val="FF0000"/>
            </a:solidFill>
          </a:ln>
        </p:spPr>
        <p:txBody>
          <a:bodyPr lIns="180000" rIns="180000">
            <a:noAutofit/>
          </a:bodyPr>
          <a:lstStyle/>
          <a:p>
            <a:pPr algn="just">
              <a:spcBef>
                <a:spcPts val="0"/>
              </a:spcBef>
            </a:pPr>
            <a:endParaRPr lang="en-ZA" sz="2000" dirty="0" smtClean="0">
              <a:solidFill>
                <a:srgbClr val="FFFFFF"/>
              </a:solidFill>
              <a:cs typeface="Chalkboard"/>
            </a:endParaRPr>
          </a:p>
          <a:p>
            <a:pPr algn="just">
              <a:spcBef>
                <a:spcPts val="0"/>
              </a:spcBef>
            </a:pPr>
            <a:r>
              <a:rPr lang="en-ZA" sz="2000" dirty="0" smtClean="0">
                <a:solidFill>
                  <a:srgbClr val="FFFFFF"/>
                </a:solidFill>
                <a:cs typeface="Chalkboard"/>
              </a:rPr>
              <a:t>We </a:t>
            </a:r>
            <a:r>
              <a:rPr lang="en-ZA" sz="2000" dirty="0">
                <a:solidFill>
                  <a:srgbClr val="FFFFFF"/>
                </a:solidFill>
                <a:cs typeface="Chalkboard"/>
              </a:rPr>
              <a:t>look forward to a time when the new ideas on models of learning, on interdisciplinarity, integrated learning, on team pedagogy, on deep teaming etc. </a:t>
            </a:r>
            <a:r>
              <a:rPr lang="en-ZA" sz="2000" dirty="0" smtClean="0">
                <a:solidFill>
                  <a:srgbClr val="FFFFFF"/>
                </a:solidFill>
                <a:cs typeface="Chalkboard"/>
              </a:rPr>
              <a:t>will </a:t>
            </a:r>
            <a:r>
              <a:rPr lang="en-ZA" sz="2000" dirty="0">
                <a:solidFill>
                  <a:srgbClr val="FFFFFF"/>
                </a:solidFill>
                <a:cs typeface="Chalkboard"/>
              </a:rPr>
              <a:t>be mainstreamed, inspiring a new generation of students to </a:t>
            </a:r>
            <a:r>
              <a:rPr lang="en-ZA" sz="2000" dirty="0" smtClean="0">
                <a:solidFill>
                  <a:srgbClr val="FFFFFF"/>
                </a:solidFill>
                <a:cs typeface="Chalkboard"/>
              </a:rPr>
              <a:t>reach </a:t>
            </a:r>
            <a:r>
              <a:rPr lang="en-ZA" sz="2000" dirty="0">
                <a:solidFill>
                  <a:srgbClr val="FFFFFF"/>
                </a:solidFill>
                <a:cs typeface="Chalkboard"/>
              </a:rPr>
              <a:t>levels of intellectual literacy that stretch them beyond merely 'good enough' to 'excellent</a:t>
            </a:r>
            <a:r>
              <a:rPr lang="en-ZA" sz="2000" dirty="0" smtClean="0">
                <a:solidFill>
                  <a:srgbClr val="FFFFFF"/>
                </a:solidFill>
                <a:cs typeface="Chalkboard"/>
              </a:rPr>
              <a:t>.</a:t>
            </a:r>
          </a:p>
          <a:p>
            <a:pPr algn="just">
              <a:spcBef>
                <a:spcPts val="0"/>
              </a:spcBef>
            </a:pPr>
            <a:endParaRPr lang="en-ZA" sz="2000" dirty="0">
              <a:solidFill>
                <a:srgbClr val="FFFFFF"/>
              </a:solidFill>
              <a:cs typeface="Chalkboard"/>
            </a:endParaRPr>
          </a:p>
          <a:p>
            <a:pPr algn="just">
              <a:spcBef>
                <a:spcPts val="0"/>
              </a:spcBef>
            </a:pPr>
            <a:r>
              <a:rPr lang="en-ZA" sz="2000" dirty="0" smtClean="0">
                <a:solidFill>
                  <a:srgbClr val="FFFFFF"/>
                </a:solidFill>
                <a:cs typeface="Chalkboard"/>
              </a:rPr>
              <a:t>…</a:t>
            </a:r>
            <a:r>
              <a:rPr lang="en-ZA" sz="2000" dirty="0">
                <a:solidFill>
                  <a:srgbClr val="FFFFFF"/>
                </a:solidFill>
                <a:cs typeface="Chalkboard"/>
              </a:rPr>
              <a:t>while [removing] many barriers to the full professionalization of higher education teachers is some way off, it is a goal worth setting and a destination which is our best chance of achieving excellence in teaching across the EU's higher education sector. It is also an important vehicle  for ironing out the vast disparities in educational outcomes which are not the best use of the resource that is the brainpower of our people. It also makes the profession of higher education teacher an exciting one, more fufilling, dynamically self-interrogating, and therefore self-updating and useful. It has the capacity to shift the learning environment into a very different and much more attractive kilter. [report to EU commission</a:t>
            </a:r>
            <a:r>
              <a:rPr lang="en-ZA" sz="2000" dirty="0" smtClean="0">
                <a:solidFill>
                  <a:srgbClr val="FFFFFF"/>
                </a:solidFill>
                <a:cs typeface="Chalkboard"/>
              </a:rPr>
              <a:t>]</a:t>
            </a:r>
            <a:endParaRPr lang="en-US" sz="2000" dirty="0">
              <a:solidFill>
                <a:srgbClr val="FFFFFF"/>
              </a:solidFill>
              <a:cs typeface="Chalkboard"/>
            </a:endParaRPr>
          </a:p>
          <a:p>
            <a:pPr>
              <a:spcBef>
                <a:spcPts val="0"/>
              </a:spcBef>
            </a:pPr>
            <a:endParaRPr lang="en-US" sz="2000" dirty="0">
              <a:solidFill>
                <a:srgbClr val="FFFFFF"/>
              </a:solidFill>
            </a:endParaRPr>
          </a:p>
        </p:txBody>
      </p:sp>
    </p:spTree>
    <p:extLst>
      <p:ext uri="{BB962C8B-B14F-4D97-AF65-F5344CB8AC3E}">
        <p14:creationId xmlns:p14="http://schemas.microsoft.com/office/powerpoint/2010/main" val="64793205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ylar">
  <a:themeElements>
    <a:clrScheme name="Custom 7">
      <a:dk1>
        <a:srgbClr val="34288C"/>
      </a:dk1>
      <a:lt1>
        <a:srgbClr val="E25600"/>
      </a:lt1>
      <a:dk2>
        <a:srgbClr val="FFFFFF"/>
      </a:dk2>
      <a:lt2>
        <a:srgbClr val="FFFFFF"/>
      </a:lt2>
      <a:accent1>
        <a:srgbClr val="4A5A7A"/>
      </a:accent1>
      <a:accent2>
        <a:srgbClr val="F7BD40"/>
      </a:accent2>
      <a:accent3>
        <a:srgbClr val="975C00"/>
      </a:accent3>
      <a:accent4>
        <a:srgbClr val="754D41"/>
      </a:accent4>
      <a:accent5>
        <a:srgbClr val="838995"/>
      </a:accent5>
      <a:accent6>
        <a:srgbClr val="687B66"/>
      </a:accent6>
      <a:hlink>
        <a:srgbClr val="B5740B"/>
      </a:hlink>
      <a:folHlink>
        <a:srgbClr val="7483A0"/>
      </a:folHlink>
    </a:clrScheme>
    <a:fontScheme name="Custom 1">
      <a:majorFont>
        <a:latin typeface="Arial"/>
        <a:ea typeface=""/>
        <a:cs typeface=""/>
      </a:majorFont>
      <a:minorFont>
        <a:latin typeface="Arial"/>
        <a:ea typeface=""/>
        <a:cs typeface=""/>
      </a:minorFont>
    </a:fontScheme>
    <a:fmtScheme name="Mylar">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effectStyle>
        <a:effectStyle>
          <a:effectLst>
            <a:innerShdw blurRad="50800" dist="25400" dir="13500000">
              <a:srgbClr val="000000">
                <a:alpha val="75000"/>
              </a:srgbClr>
            </a:innerShdw>
            <a:outerShdw blurRad="50800" dist="25400" dir="5400000" rotWithShape="0">
              <a:srgbClr val="000000">
                <a:alpha val="50000"/>
              </a:srgbClr>
            </a:outerShdw>
          </a:effectLst>
          <a:scene3d>
            <a:camera prst="orthographicFront">
              <a:rot lat="0" lon="0" rev="0"/>
            </a:camera>
            <a:lightRig rig="threePt" dir="tl"/>
          </a:scene3d>
          <a:sp3d prstMaterial="dkEdge">
            <a:bevelT w="25400" h="5080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tint val="100000"/>
                <a:shade val="30000"/>
                <a:alpha val="100000"/>
                <a:satMod val="255000"/>
                <a:lumMod val="100000"/>
              </a:schemeClr>
            </a:gs>
          </a:gsLst>
          <a:path path="circle">
            <a:fillToRect l="50000" t="-80000" r="50000" b="180000"/>
          </a:path>
        </a:gradFill>
        <a:blipFill rotWithShape="1">
          <a:blip xmlns:r="http://schemas.openxmlformats.org/officeDocument/2006/relationships" r:embed="rId1">
            <a:duotone>
              <a:schemeClr val="phClr">
                <a:lumMod val="80000"/>
              </a:schemeClr>
              <a:schemeClr val="phClr">
                <a:tint val="50000"/>
                <a:lumMod val="15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TC101790491[[fn=Mylar]]</Template>
  <TotalTime>1850</TotalTime>
  <Words>1850</Words>
  <Application>Microsoft Office PowerPoint</Application>
  <PresentationFormat>On-screen Show (4:3)</PresentationFormat>
  <Paragraphs>180</Paragraphs>
  <Slides>30</Slides>
  <Notes>2</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Mylar</vt:lpstr>
      <vt:lpstr>The Quality Enhancement Project Focus Area 1: Enhancing academics as teachers</vt:lpstr>
      <vt:lpstr>Key statistics for 2011</vt:lpstr>
      <vt:lpstr>Throughput rates for 3-year degree 2006 student cohort in public HEIs (excluding UNISA)</vt:lpstr>
      <vt:lpstr>National Development Plan 2012</vt:lpstr>
      <vt:lpstr>The big question</vt:lpstr>
      <vt:lpstr>PowerPoint Presentation</vt:lpstr>
      <vt:lpstr>PowerPoint Presentation</vt:lpstr>
      <vt:lpstr>Initial focus areas (2014-2015)</vt:lpstr>
      <vt:lpstr>Enhancing academics as teachers</vt:lpstr>
      <vt:lpstr>PowerPoint Presentation</vt:lpstr>
      <vt:lpstr>PowerPoint Presentation</vt:lpstr>
      <vt:lpstr>Responses- workload models (44 Y, 14 N)</vt:lpstr>
      <vt:lpstr>Workload</vt:lpstr>
      <vt:lpstr>PowerPoint Presentation</vt:lpstr>
      <vt:lpstr>Conditions of service</vt:lpstr>
      <vt:lpstr>PowerPoint Presentation</vt:lpstr>
      <vt:lpstr>UK Higher Education Academy</vt:lpstr>
      <vt:lpstr>The UK Professional Standards Framework for teaching and supporting learning in higher education</vt:lpstr>
      <vt:lpstr>PowerPoint Presentation</vt:lpstr>
      <vt:lpstr>Excellent teaching</vt:lpstr>
      <vt:lpstr>Rewards and recognition</vt:lpstr>
      <vt:lpstr>Responses-professional development</vt:lpstr>
      <vt:lpstr>Academics as teachers</vt:lpstr>
      <vt:lpstr>Professional development</vt:lpstr>
      <vt:lpstr>Teaching competence</vt:lpstr>
      <vt:lpstr>PowerPoint Presentation</vt:lpstr>
      <vt:lpstr>Pedagogical competence</vt:lpstr>
      <vt:lpstr>Model for pedagogical competence</vt:lpstr>
      <vt:lpstr>Innovative teaching for the future</vt:lpstr>
      <vt:lpstr>PowerPoint Presentation</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Cycle 2</dc:title>
  <dc:creator>Diane Grayson</dc:creator>
  <cp:lastModifiedBy>Diane Grayson</cp:lastModifiedBy>
  <cp:revision>360</cp:revision>
  <cp:lastPrinted>2013-11-21T11:16:09Z</cp:lastPrinted>
  <dcterms:created xsi:type="dcterms:W3CDTF">2012-10-30T17:54:22Z</dcterms:created>
  <dcterms:modified xsi:type="dcterms:W3CDTF">2014-10-30T06:30:11Z</dcterms:modified>
</cp:coreProperties>
</file>